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72" r:id="rId5"/>
    <p:sldMasterId id="2147483660" r:id="rId6"/>
  </p:sldMasterIdLst>
  <p:notesMasterIdLst>
    <p:notesMasterId r:id="rId127"/>
  </p:notesMasterIdLst>
  <p:sldIdLst>
    <p:sldId id="6882" r:id="rId7"/>
    <p:sldId id="6883" r:id="rId8"/>
    <p:sldId id="503" r:id="rId9"/>
    <p:sldId id="6881" r:id="rId10"/>
    <p:sldId id="6771" r:id="rId11"/>
    <p:sldId id="6821" r:id="rId12"/>
    <p:sldId id="6822" r:id="rId13"/>
    <p:sldId id="6823" r:id="rId14"/>
    <p:sldId id="6824" r:id="rId15"/>
    <p:sldId id="6833" r:id="rId16"/>
    <p:sldId id="6836" r:id="rId17"/>
    <p:sldId id="6835" r:id="rId18"/>
    <p:sldId id="6837" r:id="rId19"/>
    <p:sldId id="6838" r:id="rId20"/>
    <p:sldId id="6841" r:id="rId21"/>
    <p:sldId id="6842" r:id="rId22"/>
    <p:sldId id="6845" r:id="rId23"/>
    <p:sldId id="6846" r:id="rId24"/>
    <p:sldId id="6847" r:id="rId25"/>
    <p:sldId id="6872" r:id="rId26"/>
    <p:sldId id="6873" r:id="rId27"/>
    <p:sldId id="6874" r:id="rId28"/>
    <p:sldId id="6875" r:id="rId29"/>
    <p:sldId id="6876" r:id="rId30"/>
    <p:sldId id="6825" r:id="rId31"/>
    <p:sldId id="6826" r:id="rId32"/>
    <p:sldId id="6848" r:id="rId33"/>
    <p:sldId id="6849" r:id="rId34"/>
    <p:sldId id="6850" r:id="rId35"/>
    <p:sldId id="6828" r:id="rId36"/>
    <p:sldId id="6851" r:id="rId37"/>
    <p:sldId id="6853" r:id="rId38"/>
    <p:sldId id="6852" r:id="rId39"/>
    <p:sldId id="6854" r:id="rId40"/>
    <p:sldId id="6855" r:id="rId41"/>
    <p:sldId id="6856" r:id="rId42"/>
    <p:sldId id="6857" r:id="rId43"/>
    <p:sldId id="6858" r:id="rId44"/>
    <p:sldId id="6859" r:id="rId45"/>
    <p:sldId id="6860" r:id="rId46"/>
    <p:sldId id="6877" r:id="rId47"/>
    <p:sldId id="6878" r:id="rId48"/>
    <p:sldId id="6790" r:id="rId49"/>
    <p:sldId id="6861" r:id="rId50"/>
    <p:sldId id="6862" r:id="rId51"/>
    <p:sldId id="6863" r:id="rId52"/>
    <p:sldId id="6864" r:id="rId53"/>
    <p:sldId id="6865" r:id="rId54"/>
    <p:sldId id="6866" r:id="rId55"/>
    <p:sldId id="6868" r:id="rId56"/>
    <p:sldId id="6869" r:id="rId57"/>
    <p:sldId id="6870" r:id="rId58"/>
    <p:sldId id="6879" r:id="rId59"/>
    <p:sldId id="6880" r:id="rId60"/>
    <p:sldId id="6884" r:id="rId61"/>
    <p:sldId id="6885" r:id="rId62"/>
    <p:sldId id="6774" r:id="rId63"/>
    <p:sldId id="6886" r:id="rId64"/>
    <p:sldId id="6887" r:id="rId65"/>
    <p:sldId id="6888" r:id="rId66"/>
    <p:sldId id="6889" r:id="rId67"/>
    <p:sldId id="6890" r:id="rId68"/>
    <p:sldId id="6891" r:id="rId69"/>
    <p:sldId id="6892" r:id="rId70"/>
    <p:sldId id="6893" r:id="rId71"/>
    <p:sldId id="6894" r:id="rId72"/>
    <p:sldId id="6895" r:id="rId73"/>
    <p:sldId id="6896" r:id="rId74"/>
    <p:sldId id="6897" r:id="rId75"/>
    <p:sldId id="6898" r:id="rId76"/>
    <p:sldId id="6899" r:id="rId77"/>
    <p:sldId id="6900" r:id="rId78"/>
    <p:sldId id="6901" r:id="rId79"/>
    <p:sldId id="6902" r:id="rId80"/>
    <p:sldId id="6903" r:id="rId81"/>
    <p:sldId id="6904" r:id="rId82"/>
    <p:sldId id="6905" r:id="rId83"/>
    <p:sldId id="6867" r:id="rId84"/>
    <p:sldId id="6906" r:id="rId85"/>
    <p:sldId id="6907" r:id="rId86"/>
    <p:sldId id="6908" r:id="rId87"/>
    <p:sldId id="6909" r:id="rId88"/>
    <p:sldId id="6910" r:id="rId89"/>
    <p:sldId id="6911" r:id="rId90"/>
    <p:sldId id="6912" r:id="rId91"/>
    <p:sldId id="6913" r:id="rId92"/>
    <p:sldId id="6843" r:id="rId93"/>
    <p:sldId id="6914" r:id="rId94"/>
    <p:sldId id="6915" r:id="rId95"/>
    <p:sldId id="6916" r:id="rId96"/>
    <p:sldId id="6917" r:id="rId97"/>
    <p:sldId id="6918" r:id="rId98"/>
    <p:sldId id="6919" r:id="rId99"/>
    <p:sldId id="6920" r:id="rId100"/>
    <p:sldId id="6921" r:id="rId101"/>
    <p:sldId id="6922" r:id="rId102"/>
    <p:sldId id="6923" r:id="rId103"/>
    <p:sldId id="6924" r:id="rId104"/>
    <p:sldId id="6925" r:id="rId105"/>
    <p:sldId id="6926" r:id="rId106"/>
    <p:sldId id="6871" r:id="rId107"/>
    <p:sldId id="6927" r:id="rId108"/>
    <p:sldId id="6928" r:id="rId109"/>
    <p:sldId id="6929" r:id="rId110"/>
    <p:sldId id="6930" r:id="rId111"/>
    <p:sldId id="6931" r:id="rId112"/>
    <p:sldId id="6932" r:id="rId113"/>
    <p:sldId id="6933" r:id="rId114"/>
    <p:sldId id="6934" r:id="rId115"/>
    <p:sldId id="6935" r:id="rId116"/>
    <p:sldId id="6936" r:id="rId117"/>
    <p:sldId id="6937" r:id="rId118"/>
    <p:sldId id="6938" r:id="rId119"/>
    <p:sldId id="6939" r:id="rId120"/>
    <p:sldId id="6940" r:id="rId121"/>
    <p:sldId id="6941" r:id="rId122"/>
    <p:sldId id="6942" r:id="rId123"/>
    <p:sldId id="6769" r:id="rId124"/>
    <p:sldId id="6768" r:id="rId125"/>
    <p:sldId id="6770" r:id="rId126"/>
  </p:sldIdLst>
  <p:sldSz cx="12192000" cy="6858000"/>
  <p:notesSz cx="9144000" cy="6858000"/>
  <p:embeddedFontLst>
    <p:embeddedFont>
      <p:font typeface="D2Coding" panose="020B0600000101010101" charset="-127"/>
      <p:regular r:id="rId128"/>
      <p:bold r:id="rId129"/>
    </p:embeddedFont>
    <p:embeddedFont>
      <p:font typeface="나눔손글씨 펜" panose="020B0600000101010101" charset="-127"/>
      <p:regular r:id="rId130"/>
    </p:embeddedFont>
    <p:embeddedFont>
      <p:font typeface="Calibri" panose="020F0502020204030204" pitchFamily="34" charset="0"/>
      <p:regular r:id="rId131"/>
      <p:bold r:id="rId132"/>
      <p:italic r:id="rId133"/>
      <p:boldItalic r:id="rId134"/>
    </p:embeddedFont>
    <p:embeddedFont>
      <p:font typeface="Consolas" panose="020B0609020204030204" pitchFamily="49" charset="0"/>
      <p:regular r:id="rId135"/>
      <p:bold r:id="rId136"/>
      <p:italic r:id="rId137"/>
      <p:boldItalic r:id="rId138"/>
    </p:embeddedFont>
    <p:embeddedFont>
      <p:font typeface="Sabon Next LT" panose="02000500000000000000" pitchFamily="2" charset="0"/>
      <p:regular r:id="rId139"/>
      <p:bold r:id="rId140"/>
      <p:italic r:id="rId141"/>
      <p:boldItalic r:id="rId142"/>
    </p:embeddedFont>
    <p:embeddedFont>
      <p:font typeface="Trebuchet MS" panose="020B0603020202020204" pitchFamily="34" charset="0"/>
      <p:regular r:id="rId143"/>
      <p:bold r:id="rId144"/>
      <p:italic r:id="rId145"/>
      <p:boldItalic r:id="rId146"/>
    </p:embeddedFont>
    <p:embeddedFont>
      <p:font typeface="나눔스퀘어라운드 Bold" panose="020B0600000101010101" pitchFamily="50" charset="-127"/>
      <p:bold r:id="rId147"/>
    </p:embeddedFont>
    <p:embeddedFont>
      <p:font typeface="나눔스퀘어라운드 ExtraBold" panose="020B0600000101010101" pitchFamily="50" charset="-127"/>
      <p:bold r:id="rId148"/>
    </p:embeddedFont>
    <p:embeddedFont>
      <p:font typeface="맑은 고딕" panose="020B0503020000020004" pitchFamily="50" charset="-127"/>
      <p:regular r:id="rId149"/>
      <p:bold r:id="rId1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tplotlib" id="{7B587D09-6817-43A7-80E4-3AB227BEFD1C}">
          <p14:sldIdLst>
            <p14:sldId id="6882"/>
            <p14:sldId id="6883"/>
            <p14:sldId id="503"/>
            <p14:sldId id="6881"/>
            <p14:sldId id="6771"/>
          </p14:sldIdLst>
        </p14:section>
        <p14:section name="기본 그래프" id="{20CAEFDD-3430-4B8D-87F8-324C0F9C8077}">
          <p14:sldIdLst>
            <p14:sldId id="6821"/>
            <p14:sldId id="6822"/>
            <p14:sldId id="6823"/>
            <p14:sldId id="6824"/>
            <p14:sldId id="6833"/>
            <p14:sldId id="6836"/>
            <p14:sldId id="6835"/>
            <p14:sldId id="6837"/>
            <p14:sldId id="6838"/>
            <p14:sldId id="6841"/>
            <p14:sldId id="6842"/>
            <p14:sldId id="6845"/>
            <p14:sldId id="6846"/>
            <p14:sldId id="6847"/>
            <p14:sldId id="6872"/>
            <p14:sldId id="6873"/>
            <p14:sldId id="6874"/>
            <p14:sldId id="6875"/>
            <p14:sldId id="6876"/>
          </p14:sldIdLst>
        </p14:section>
        <p14:section name="스타일 지정" id="{570C83E7-1F06-4AF1-9C75-33B9938B65C3}">
          <p14:sldIdLst>
            <p14:sldId id="6825"/>
            <p14:sldId id="6826"/>
            <p14:sldId id="6848"/>
            <p14:sldId id="6849"/>
            <p14:sldId id="6850"/>
            <p14:sldId id="6828"/>
            <p14:sldId id="6851"/>
            <p14:sldId id="6853"/>
            <p14:sldId id="6852"/>
            <p14:sldId id="6854"/>
            <p14:sldId id="6855"/>
            <p14:sldId id="6856"/>
            <p14:sldId id="6857"/>
            <p14:sldId id="6858"/>
            <p14:sldId id="6859"/>
            <p14:sldId id="6860"/>
            <p14:sldId id="6877"/>
            <p14:sldId id="6878"/>
          </p14:sldIdLst>
        </p14:section>
        <p14:section name="polyfit" id="{878698C1-7C20-481C-BD7E-85FD22732F8C}">
          <p14:sldIdLst>
            <p14:sldId id="6790"/>
            <p14:sldId id="6861"/>
            <p14:sldId id="6862"/>
            <p14:sldId id="6863"/>
            <p14:sldId id="6864"/>
            <p14:sldId id="6865"/>
            <p14:sldId id="6866"/>
            <p14:sldId id="6868"/>
            <p14:sldId id="6869"/>
            <p14:sldId id="6870"/>
            <p14:sldId id="6879"/>
            <p14:sldId id="6880"/>
            <p14:sldId id="6884"/>
            <p14:sldId id="6885"/>
            <p14:sldId id="6774"/>
            <p14:sldId id="6886"/>
            <p14:sldId id="6887"/>
            <p14:sldId id="6888"/>
            <p14:sldId id="6889"/>
            <p14:sldId id="6890"/>
            <p14:sldId id="6891"/>
            <p14:sldId id="6892"/>
            <p14:sldId id="6893"/>
            <p14:sldId id="6894"/>
            <p14:sldId id="6895"/>
            <p14:sldId id="6896"/>
            <p14:sldId id="6897"/>
            <p14:sldId id="6898"/>
            <p14:sldId id="6899"/>
            <p14:sldId id="6900"/>
            <p14:sldId id="6901"/>
            <p14:sldId id="6902"/>
            <p14:sldId id="6903"/>
            <p14:sldId id="6904"/>
            <p14:sldId id="6905"/>
            <p14:sldId id="6867"/>
            <p14:sldId id="6906"/>
            <p14:sldId id="6907"/>
            <p14:sldId id="6908"/>
            <p14:sldId id="6909"/>
            <p14:sldId id="6910"/>
            <p14:sldId id="6911"/>
            <p14:sldId id="6912"/>
            <p14:sldId id="6913"/>
            <p14:sldId id="6843"/>
            <p14:sldId id="6914"/>
            <p14:sldId id="6915"/>
            <p14:sldId id="6916"/>
            <p14:sldId id="6917"/>
            <p14:sldId id="6918"/>
            <p14:sldId id="6919"/>
            <p14:sldId id="6920"/>
            <p14:sldId id="6921"/>
            <p14:sldId id="6922"/>
            <p14:sldId id="6923"/>
            <p14:sldId id="6924"/>
            <p14:sldId id="6925"/>
            <p14:sldId id="6926"/>
            <p14:sldId id="6871"/>
            <p14:sldId id="6927"/>
            <p14:sldId id="6928"/>
            <p14:sldId id="6929"/>
            <p14:sldId id="6930"/>
            <p14:sldId id="6931"/>
            <p14:sldId id="6932"/>
            <p14:sldId id="6933"/>
            <p14:sldId id="6934"/>
            <p14:sldId id="6935"/>
            <p14:sldId id="6936"/>
            <p14:sldId id="6937"/>
            <p14:sldId id="6938"/>
            <p14:sldId id="6939"/>
            <p14:sldId id="6940"/>
            <p14:sldId id="6941"/>
            <p14:sldId id="6942"/>
          </p14:sldIdLst>
        </p14:section>
        <p14:section name="QnA" id="{31F1A965-3B03-4C0F-AC6A-38F78812DF84}">
          <p14:sldIdLst>
            <p14:sldId id="6769"/>
            <p14:sldId id="6768"/>
            <p14:sldId id="6770"/>
          </p14:sldIdLst>
        </p14:section>
        <p14:section name="Etc" id="{1DABB304-F3C3-490D-9FA2-C033FC9DB74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8B"/>
    <a:srgbClr val="EED99B"/>
    <a:srgbClr val="FF973B"/>
    <a:srgbClr val="D53026"/>
    <a:srgbClr val="D93227"/>
    <a:srgbClr val="3D305E"/>
    <a:srgbClr val="257CB7"/>
    <a:srgbClr val="009AE6"/>
    <a:srgbClr val="FF5232"/>
    <a:srgbClr val="A7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09875-CBD2-4210-8E6D-E54CF87DED96}" v="5" dt="2021-10-22T00:45:08.653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4724" autoAdjust="0"/>
  </p:normalViewPr>
  <p:slideViewPr>
    <p:cSldViewPr snapToGrid="0">
      <p:cViewPr varScale="1">
        <p:scale>
          <a:sx n="114" d="100"/>
          <a:sy n="114" d="100"/>
        </p:scale>
        <p:origin x="612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24" d="100"/>
          <a:sy n="124" d="100"/>
        </p:scale>
        <p:origin x="45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font" Target="fonts/font6.fntdata"/><Relationship Id="rId138" Type="http://schemas.openxmlformats.org/officeDocument/2006/relationships/font" Target="fonts/font11.fntdata"/><Relationship Id="rId154" Type="http://schemas.openxmlformats.org/officeDocument/2006/relationships/tableStyles" Target="tableStyles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font" Target="fonts/font1.fntdata"/><Relationship Id="rId144" Type="http://schemas.openxmlformats.org/officeDocument/2006/relationships/font" Target="fonts/font17.fntdata"/><Relationship Id="rId149" Type="http://schemas.openxmlformats.org/officeDocument/2006/relationships/font" Target="fonts/font22.fntdata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font" Target="fonts/font23.fntdata"/><Relationship Id="rId155" Type="http://schemas.microsoft.com/office/2016/11/relationships/changesInfo" Target="changesInfos/changesInfo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16" Type="http://schemas.openxmlformats.org/officeDocument/2006/relationships/slide" Target="slides/slide110.xml"/><Relationship Id="rId124" Type="http://schemas.openxmlformats.org/officeDocument/2006/relationships/slide" Target="slides/slide118.xml"/><Relationship Id="rId129" Type="http://schemas.openxmlformats.org/officeDocument/2006/relationships/font" Target="fonts/font2.fntdata"/><Relationship Id="rId137" Type="http://schemas.openxmlformats.org/officeDocument/2006/relationships/font" Target="fonts/font10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slide" Target="slides/slide105.xml"/><Relationship Id="rId132" Type="http://schemas.openxmlformats.org/officeDocument/2006/relationships/font" Target="fonts/font5.fntdata"/><Relationship Id="rId140" Type="http://schemas.openxmlformats.org/officeDocument/2006/relationships/font" Target="fonts/font13.fntdata"/><Relationship Id="rId145" Type="http://schemas.openxmlformats.org/officeDocument/2006/relationships/font" Target="fonts/font18.fntdata"/><Relationship Id="rId15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43" Type="http://schemas.openxmlformats.org/officeDocument/2006/relationships/font" Target="fonts/font16.fntdata"/><Relationship Id="rId148" Type="http://schemas.openxmlformats.org/officeDocument/2006/relationships/font" Target="fonts/font21.fntdata"/><Relationship Id="rId151" Type="http://schemas.openxmlformats.org/officeDocument/2006/relationships/presProps" Target="presProps.xml"/><Relationship Id="rId15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font" Target="fonts/font14.fntdata"/><Relationship Id="rId146" Type="http://schemas.openxmlformats.org/officeDocument/2006/relationships/font" Target="fonts/font19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font" Target="fonts/font20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font" Target="fonts/font15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승민" userId="3359aaca-f02c-4664-885c-de3d3e59f77f" providerId="ADAL" clId="{8D609875-CBD2-4210-8E6D-E54CF87DED96}"/>
    <pc:docChg chg="addSld modSld sldOrd">
      <pc:chgData name="박승민" userId="3359aaca-f02c-4664-885c-de3d3e59f77f" providerId="ADAL" clId="{8D609875-CBD2-4210-8E6D-E54CF87DED96}" dt="2021-10-22T00:47:31.877" v="102" actId="6549"/>
      <pc:docMkLst>
        <pc:docMk/>
      </pc:docMkLst>
      <pc:sldChg chg="modSp mod">
        <pc:chgData name="박승민" userId="3359aaca-f02c-4664-885c-de3d3e59f77f" providerId="ADAL" clId="{8D609875-CBD2-4210-8E6D-E54CF87DED96}" dt="2021-10-22T00:46:39.934" v="78" actId="20577"/>
        <pc:sldMkLst>
          <pc:docMk/>
          <pc:sldMk cId="2976731518" sldId="6826"/>
        </pc:sldMkLst>
        <pc:spChg chg="mod">
          <ac:chgData name="박승민" userId="3359aaca-f02c-4664-885c-de3d3e59f77f" providerId="ADAL" clId="{8D609875-CBD2-4210-8E6D-E54CF87DED96}" dt="2021-10-22T00:46:39.934" v="78" actId="20577"/>
          <ac:spMkLst>
            <pc:docMk/>
            <pc:sldMk cId="2976731518" sldId="6826"/>
            <ac:spMk id="13" creationId="{3C93FA08-3745-4CCC-B32E-49FEB842DB94}"/>
          </ac:spMkLst>
        </pc:spChg>
      </pc:sldChg>
      <pc:sldChg chg="modSp mod">
        <pc:chgData name="박승민" userId="3359aaca-f02c-4664-885c-de3d3e59f77f" providerId="ADAL" clId="{8D609875-CBD2-4210-8E6D-E54CF87DED96}" dt="2021-10-22T00:46:08.337" v="61" actId="20577"/>
        <pc:sldMkLst>
          <pc:docMk/>
          <pc:sldMk cId="171092852" sldId="6835"/>
        </pc:sldMkLst>
        <pc:spChg chg="mod">
          <ac:chgData name="박승민" userId="3359aaca-f02c-4664-885c-de3d3e59f77f" providerId="ADAL" clId="{8D609875-CBD2-4210-8E6D-E54CF87DED96}" dt="2021-10-22T00:46:08.337" v="61" actId="20577"/>
          <ac:spMkLst>
            <pc:docMk/>
            <pc:sldMk cId="171092852" sldId="6835"/>
            <ac:spMk id="16" creationId="{74783DE1-4E9C-462E-ABA7-5FBE0894FEA3}"/>
          </ac:spMkLst>
        </pc:spChg>
      </pc:sldChg>
      <pc:sldChg chg="modSp mod">
        <pc:chgData name="박승민" userId="3359aaca-f02c-4664-885c-de3d3e59f77f" providerId="ADAL" clId="{8D609875-CBD2-4210-8E6D-E54CF87DED96}" dt="2021-10-22T00:46:12.501" v="65" actId="20577"/>
        <pc:sldMkLst>
          <pc:docMk/>
          <pc:sldMk cId="3089504937" sldId="6837"/>
        </pc:sldMkLst>
        <pc:spChg chg="mod">
          <ac:chgData name="박승민" userId="3359aaca-f02c-4664-885c-de3d3e59f77f" providerId="ADAL" clId="{8D609875-CBD2-4210-8E6D-E54CF87DED96}" dt="2021-10-22T00:46:12.501" v="65" actId="20577"/>
          <ac:spMkLst>
            <pc:docMk/>
            <pc:sldMk cId="3089504937" sldId="6837"/>
            <ac:spMk id="16" creationId="{74783DE1-4E9C-462E-ABA7-5FBE0894FEA3}"/>
          </ac:spMkLst>
        </pc:spChg>
      </pc:sldChg>
      <pc:sldChg chg="modSp mod">
        <pc:chgData name="박승민" userId="3359aaca-f02c-4664-885c-de3d3e59f77f" providerId="ADAL" clId="{8D609875-CBD2-4210-8E6D-E54CF87DED96}" dt="2021-10-22T00:46:21.665" v="67" actId="20577"/>
        <pc:sldMkLst>
          <pc:docMk/>
          <pc:sldMk cId="2548180307" sldId="6841"/>
        </pc:sldMkLst>
        <pc:spChg chg="mod">
          <ac:chgData name="박승민" userId="3359aaca-f02c-4664-885c-de3d3e59f77f" providerId="ADAL" clId="{8D609875-CBD2-4210-8E6D-E54CF87DED96}" dt="2021-10-22T00:46:21.665" v="67" actId="20577"/>
          <ac:spMkLst>
            <pc:docMk/>
            <pc:sldMk cId="2548180307" sldId="6841"/>
            <ac:spMk id="16" creationId="{74783DE1-4E9C-462E-ABA7-5FBE0894FEA3}"/>
          </ac:spMkLst>
        </pc:spChg>
      </pc:sldChg>
      <pc:sldChg chg="modSp mod">
        <pc:chgData name="박승민" userId="3359aaca-f02c-4664-885c-de3d3e59f77f" providerId="ADAL" clId="{8D609875-CBD2-4210-8E6D-E54CF87DED96}" dt="2021-10-22T00:46:26.248" v="70" actId="20577"/>
        <pc:sldMkLst>
          <pc:docMk/>
          <pc:sldMk cId="1836390899" sldId="6846"/>
        </pc:sldMkLst>
        <pc:spChg chg="mod">
          <ac:chgData name="박승민" userId="3359aaca-f02c-4664-885c-de3d3e59f77f" providerId="ADAL" clId="{8D609875-CBD2-4210-8E6D-E54CF87DED96}" dt="2021-10-22T00:46:26.248" v="70" actId="20577"/>
          <ac:spMkLst>
            <pc:docMk/>
            <pc:sldMk cId="1836390899" sldId="6846"/>
            <ac:spMk id="13" creationId="{1C10A05E-6E81-4CF1-B064-45ED2975F3C6}"/>
          </ac:spMkLst>
        </pc:spChg>
      </pc:sldChg>
      <pc:sldChg chg="modSp mod">
        <pc:chgData name="박승민" userId="3359aaca-f02c-4664-885c-de3d3e59f77f" providerId="ADAL" clId="{8D609875-CBD2-4210-8E6D-E54CF87DED96}" dt="2021-10-22T00:46:43.163" v="80" actId="20577"/>
        <pc:sldMkLst>
          <pc:docMk/>
          <pc:sldMk cId="1489911446" sldId="6849"/>
        </pc:sldMkLst>
        <pc:spChg chg="mod">
          <ac:chgData name="박승민" userId="3359aaca-f02c-4664-885c-de3d3e59f77f" providerId="ADAL" clId="{8D609875-CBD2-4210-8E6D-E54CF87DED96}" dt="2021-10-22T00:46:43.163" v="80" actId="20577"/>
          <ac:spMkLst>
            <pc:docMk/>
            <pc:sldMk cId="1489911446" sldId="6849"/>
            <ac:spMk id="13" creationId="{3C93FA08-3745-4CCC-B32E-49FEB842DB94}"/>
          </ac:spMkLst>
        </pc:spChg>
      </pc:sldChg>
      <pc:sldChg chg="modSp mod">
        <pc:chgData name="박승민" userId="3359aaca-f02c-4664-885c-de3d3e59f77f" providerId="ADAL" clId="{8D609875-CBD2-4210-8E6D-E54CF87DED96}" dt="2021-10-22T00:46:48.587" v="82" actId="20577"/>
        <pc:sldMkLst>
          <pc:docMk/>
          <pc:sldMk cId="2367252518" sldId="6852"/>
        </pc:sldMkLst>
        <pc:spChg chg="mod">
          <ac:chgData name="박승민" userId="3359aaca-f02c-4664-885c-de3d3e59f77f" providerId="ADAL" clId="{8D609875-CBD2-4210-8E6D-E54CF87DED96}" dt="2021-10-22T00:46:48.587" v="82" actId="20577"/>
          <ac:spMkLst>
            <pc:docMk/>
            <pc:sldMk cId="2367252518" sldId="6852"/>
            <ac:spMk id="13" creationId="{3C93FA08-3745-4CCC-B32E-49FEB842DB94}"/>
          </ac:spMkLst>
        </pc:spChg>
      </pc:sldChg>
      <pc:sldChg chg="modSp mod">
        <pc:chgData name="박승민" userId="3359aaca-f02c-4664-885c-de3d3e59f77f" providerId="ADAL" clId="{8D609875-CBD2-4210-8E6D-E54CF87DED96}" dt="2021-10-22T00:46:51.964" v="84" actId="20577"/>
        <pc:sldMkLst>
          <pc:docMk/>
          <pc:sldMk cId="2598270157" sldId="6855"/>
        </pc:sldMkLst>
        <pc:spChg chg="mod">
          <ac:chgData name="박승민" userId="3359aaca-f02c-4664-885c-de3d3e59f77f" providerId="ADAL" clId="{8D609875-CBD2-4210-8E6D-E54CF87DED96}" dt="2021-10-22T00:46:51.964" v="84" actId="20577"/>
          <ac:spMkLst>
            <pc:docMk/>
            <pc:sldMk cId="2598270157" sldId="6855"/>
            <ac:spMk id="13" creationId="{3C93FA08-3745-4CCC-B32E-49FEB842DB94}"/>
          </ac:spMkLst>
        </pc:spChg>
      </pc:sldChg>
      <pc:sldChg chg="modSp mod">
        <pc:chgData name="박승민" userId="3359aaca-f02c-4664-885c-de3d3e59f77f" providerId="ADAL" clId="{8D609875-CBD2-4210-8E6D-E54CF87DED96}" dt="2021-10-22T00:46:56.342" v="86" actId="20577"/>
        <pc:sldMkLst>
          <pc:docMk/>
          <pc:sldMk cId="1107120566" sldId="6859"/>
        </pc:sldMkLst>
        <pc:spChg chg="mod">
          <ac:chgData name="박승민" userId="3359aaca-f02c-4664-885c-de3d3e59f77f" providerId="ADAL" clId="{8D609875-CBD2-4210-8E6D-E54CF87DED96}" dt="2021-10-22T00:46:56.342" v="86" actId="20577"/>
          <ac:spMkLst>
            <pc:docMk/>
            <pc:sldMk cId="1107120566" sldId="6859"/>
            <ac:spMk id="13" creationId="{3C93FA08-3745-4CCC-B32E-49FEB842DB94}"/>
          </ac:spMkLst>
        </pc:spChg>
      </pc:sldChg>
      <pc:sldChg chg="modSp mod">
        <pc:chgData name="박승민" userId="3359aaca-f02c-4664-885c-de3d3e59f77f" providerId="ADAL" clId="{8D609875-CBD2-4210-8E6D-E54CF87DED96}" dt="2021-10-22T00:46:30.526" v="73" actId="20577"/>
        <pc:sldMkLst>
          <pc:docMk/>
          <pc:sldMk cId="371915301" sldId="6873"/>
        </pc:sldMkLst>
        <pc:spChg chg="mod">
          <ac:chgData name="박승민" userId="3359aaca-f02c-4664-885c-de3d3e59f77f" providerId="ADAL" clId="{8D609875-CBD2-4210-8E6D-E54CF87DED96}" dt="2021-10-22T00:46:30.526" v="73" actId="20577"/>
          <ac:spMkLst>
            <pc:docMk/>
            <pc:sldMk cId="371915301" sldId="6873"/>
            <ac:spMk id="13" creationId="{1C10A05E-6E81-4CF1-B064-45ED2975F3C6}"/>
          </ac:spMkLst>
        </pc:spChg>
      </pc:sldChg>
      <pc:sldChg chg="modSp mod">
        <pc:chgData name="박승민" userId="3359aaca-f02c-4664-885c-de3d3e59f77f" providerId="ADAL" clId="{8D609875-CBD2-4210-8E6D-E54CF87DED96}" dt="2021-10-22T00:46:33.654" v="76" actId="20577"/>
        <pc:sldMkLst>
          <pc:docMk/>
          <pc:sldMk cId="3319562324" sldId="6875"/>
        </pc:sldMkLst>
        <pc:spChg chg="mod">
          <ac:chgData name="박승민" userId="3359aaca-f02c-4664-885c-de3d3e59f77f" providerId="ADAL" clId="{8D609875-CBD2-4210-8E6D-E54CF87DED96}" dt="2021-10-22T00:46:33.654" v="76" actId="20577"/>
          <ac:spMkLst>
            <pc:docMk/>
            <pc:sldMk cId="3319562324" sldId="6875"/>
            <ac:spMk id="13" creationId="{1C10A05E-6E81-4CF1-B064-45ED2975F3C6}"/>
          </ac:spMkLst>
        </pc:spChg>
      </pc:sldChg>
      <pc:sldChg chg="modSp mod">
        <pc:chgData name="박승민" userId="3359aaca-f02c-4664-885c-de3d3e59f77f" providerId="ADAL" clId="{8D609875-CBD2-4210-8E6D-E54CF87DED96}" dt="2021-10-22T00:47:31.877" v="102" actId="6549"/>
        <pc:sldMkLst>
          <pc:docMk/>
          <pc:sldMk cId="545046475" sldId="6878"/>
        </pc:sldMkLst>
        <pc:spChg chg="mod">
          <ac:chgData name="박승민" userId="3359aaca-f02c-4664-885c-de3d3e59f77f" providerId="ADAL" clId="{8D609875-CBD2-4210-8E6D-E54CF87DED96}" dt="2021-10-22T00:47:31.877" v="102" actId="6549"/>
          <ac:spMkLst>
            <pc:docMk/>
            <pc:sldMk cId="545046475" sldId="6878"/>
            <ac:spMk id="16" creationId="{BCEBA48F-E9A5-4DC4-8D3E-936F9A66900C}"/>
          </ac:spMkLst>
        </pc:spChg>
      </pc:sldChg>
      <pc:sldChg chg="modSp add mod ord">
        <pc:chgData name="박승민" userId="3359aaca-f02c-4664-885c-de3d3e59f77f" providerId="ADAL" clId="{8D609875-CBD2-4210-8E6D-E54CF87DED96}" dt="2021-10-22T00:45:14.880" v="59"/>
        <pc:sldMkLst>
          <pc:docMk/>
          <pc:sldMk cId="383224090" sldId="6881"/>
        </pc:sldMkLst>
        <pc:spChg chg="mod">
          <ac:chgData name="박승민" userId="3359aaca-f02c-4664-885c-de3d3e59f77f" providerId="ADAL" clId="{8D609875-CBD2-4210-8E6D-E54CF87DED96}" dt="2021-10-22T00:45:08.653" v="55"/>
          <ac:spMkLst>
            <pc:docMk/>
            <pc:sldMk cId="383224090" sldId="6881"/>
            <ac:spMk id="10" creationId="{C7D5EC24-4A68-43AD-80E9-44AE84B2D2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97D5-223E-4A0E-B381-167A9ABB610F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5F44-8CA3-4D6F-83F3-5FFA57819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8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많은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알고리즘들이 </a:t>
            </a:r>
            <a:r>
              <a:rPr lang="ko-KR" altLang="en-US" dirty="0" err="1"/>
              <a:t>넘파이</a:t>
            </a:r>
            <a:r>
              <a:rPr lang="ko-KR" altLang="en-US" dirty="0"/>
              <a:t> 기반으로 작성</a:t>
            </a:r>
            <a:r>
              <a:rPr lang="en-US" altLang="ko-KR" dirty="0"/>
              <a:t>(</a:t>
            </a:r>
            <a:r>
              <a:rPr lang="ko-KR" altLang="en-US" dirty="0"/>
              <a:t>입력 출력 데이터가 </a:t>
            </a:r>
            <a:r>
              <a:rPr lang="ko-KR" altLang="en-US" dirty="0" err="1"/>
              <a:t>넘파이</a:t>
            </a:r>
            <a:r>
              <a:rPr lang="ko-KR" altLang="en-US" dirty="0"/>
              <a:t> 배열 타입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구글의 대표적인 딥러닝 프로그램 </a:t>
            </a:r>
            <a:r>
              <a:rPr lang="en-US" altLang="ko-KR" dirty="0" err="1"/>
              <a:t>Tensorflow</a:t>
            </a:r>
            <a:r>
              <a:rPr lang="ko-KR" altLang="en-US" dirty="0"/>
              <a:t>는 </a:t>
            </a:r>
            <a:r>
              <a:rPr lang="en-US" altLang="ko-KR" dirty="0"/>
              <a:t>C/C++ </a:t>
            </a:r>
            <a:r>
              <a:rPr lang="ko-KR" altLang="en-US" dirty="0"/>
              <a:t>코드 작성 후 </a:t>
            </a:r>
            <a:r>
              <a:rPr lang="ko-KR" altLang="en-US" dirty="0" err="1"/>
              <a:t>넘파이에서</a:t>
            </a:r>
            <a:r>
              <a:rPr lang="ko-KR" altLang="en-US" dirty="0"/>
              <a:t> 호출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26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</a:t>
            </a:r>
            <a:r>
              <a:rPr lang="ko-KR" altLang="en-US" dirty="0" err="1"/>
              <a:t>어려운내용</a:t>
            </a:r>
            <a:r>
              <a:rPr lang="ko-KR" altLang="en-US" dirty="0"/>
              <a:t> 빼기</a:t>
            </a:r>
            <a:r>
              <a:rPr lang="en-US" altLang="ko-KR" dirty="0"/>
              <a:t>, </a:t>
            </a:r>
            <a:r>
              <a:rPr lang="ko-KR" altLang="en-US" dirty="0"/>
              <a:t>데이터 프레임 만들기 위주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7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86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원본 </a:t>
            </a:r>
            <a:r>
              <a:rPr lang="en-US" altLang="ko-KR" dirty="0" err="1"/>
              <a:t>ndarray</a:t>
            </a:r>
            <a:r>
              <a:rPr lang="ko-KR" altLang="en-US" dirty="0"/>
              <a:t>가 어떤 형태라도 </a:t>
            </a:r>
            <a:r>
              <a:rPr lang="en-US" altLang="ko-KR" dirty="0"/>
              <a:t>2</a:t>
            </a:r>
            <a:r>
              <a:rPr lang="ko-KR" altLang="en-US" dirty="0"/>
              <a:t>차원이고</a:t>
            </a:r>
            <a:r>
              <a:rPr lang="en-US" altLang="ko-KR" dirty="0"/>
              <a:t>, </a:t>
            </a:r>
            <a:r>
              <a:rPr lang="ko-KR" altLang="en-US" dirty="0"/>
              <a:t>여러 로우를 가지되 반드시 </a:t>
            </a:r>
            <a:r>
              <a:rPr lang="en-US" altLang="ko-KR" dirty="0"/>
              <a:t>1</a:t>
            </a:r>
            <a:r>
              <a:rPr lang="ko-KR" altLang="en-US" dirty="0"/>
              <a:t>개의 칼럼을 가진 </a:t>
            </a:r>
            <a:r>
              <a:rPr lang="en-US" altLang="ko-KR" dirty="0" err="1"/>
              <a:t>ndarray</a:t>
            </a:r>
            <a:r>
              <a:rPr lang="ko-KR" altLang="en-US" dirty="0"/>
              <a:t>로 변환됨을 보장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3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차원에서 </a:t>
            </a:r>
            <a:r>
              <a:rPr lang="ko-KR" altLang="en-US" dirty="0" err="1"/>
              <a:t>단일값을</a:t>
            </a:r>
            <a:r>
              <a:rPr lang="ko-KR" altLang="en-US" dirty="0"/>
              <a:t> 추출하는 것은 </a:t>
            </a:r>
            <a:r>
              <a:rPr lang="ko-KR" altLang="en-US" dirty="0" err="1"/>
              <a:t>파이썬과</a:t>
            </a:r>
            <a:r>
              <a:rPr lang="ko-KR" altLang="en-US" dirty="0"/>
              <a:t> 같기 때문에 생략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66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차원에서 </a:t>
            </a:r>
            <a:r>
              <a:rPr lang="ko-KR" altLang="en-US" dirty="0" err="1"/>
              <a:t>단일값을</a:t>
            </a:r>
            <a:r>
              <a:rPr lang="ko-KR" altLang="en-US" dirty="0"/>
              <a:t> 추출하는 것은 </a:t>
            </a:r>
            <a:r>
              <a:rPr lang="ko-KR" altLang="en-US" dirty="0" err="1"/>
              <a:t>파이썬과</a:t>
            </a:r>
            <a:r>
              <a:rPr lang="ko-KR" altLang="en-US" dirty="0"/>
              <a:t> 같기 때문에 생략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99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차원에서 </a:t>
            </a:r>
            <a:r>
              <a:rPr lang="ko-KR" altLang="en-US" dirty="0" err="1"/>
              <a:t>단일값을</a:t>
            </a:r>
            <a:r>
              <a:rPr lang="ko-KR" altLang="en-US" dirty="0"/>
              <a:t> 추출하는 것은 </a:t>
            </a:r>
            <a:r>
              <a:rPr lang="ko-KR" altLang="en-US" dirty="0" err="1"/>
              <a:t>파이썬과</a:t>
            </a:r>
            <a:r>
              <a:rPr lang="ko-KR" altLang="en-US" dirty="0"/>
              <a:t> 같기 때문에 생략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2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판다스는</a:t>
            </a:r>
            <a:r>
              <a:rPr lang="ko-KR" altLang="en-US" dirty="0"/>
              <a:t> </a:t>
            </a:r>
            <a:r>
              <a:rPr lang="ko-KR" altLang="en-US" dirty="0" err="1"/>
              <a:t>파이썬의</a:t>
            </a:r>
            <a:r>
              <a:rPr lang="ko-KR" altLang="en-US" dirty="0"/>
              <a:t> 리스트</a:t>
            </a:r>
            <a:r>
              <a:rPr lang="en-US" altLang="ko-KR" dirty="0"/>
              <a:t>, </a:t>
            </a:r>
            <a:r>
              <a:rPr lang="ko-KR" altLang="en-US" dirty="0"/>
              <a:t>컬렉션</a:t>
            </a:r>
            <a:r>
              <a:rPr lang="en-US" altLang="ko-KR" dirty="0"/>
              <a:t>, </a:t>
            </a:r>
            <a:r>
              <a:rPr lang="ko-KR" altLang="en-US" dirty="0" err="1"/>
              <a:t>넘파이</a:t>
            </a:r>
            <a:r>
              <a:rPr lang="ko-KR" altLang="en-US" dirty="0"/>
              <a:t> 등의 내부 데이터 뿐만 아니라 </a:t>
            </a:r>
            <a:r>
              <a:rPr lang="en-US" altLang="ko-KR" dirty="0"/>
              <a:t>CSV </a:t>
            </a:r>
            <a:r>
              <a:rPr lang="ko-KR" altLang="en-US" dirty="0"/>
              <a:t>파일을 쉽게 </a:t>
            </a:r>
            <a:r>
              <a:rPr lang="en-US" altLang="ko-KR" dirty="0" err="1"/>
              <a:t>DataFrame</a:t>
            </a:r>
            <a:r>
              <a:rPr lang="ko-KR" altLang="en-US" dirty="0"/>
              <a:t>으로 변경하여 데이터의 가공</a:t>
            </a:r>
            <a:r>
              <a:rPr lang="en-US" altLang="ko-KR" dirty="0"/>
              <a:t>/</a:t>
            </a:r>
            <a:r>
              <a:rPr lang="ko-KR" altLang="en-US" dirty="0"/>
              <a:t>분석을 편리하게 수행할 수 있게 만들어준다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81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판다스는</a:t>
            </a:r>
            <a:r>
              <a:rPr lang="ko-KR" altLang="en-US" dirty="0"/>
              <a:t> </a:t>
            </a:r>
            <a:r>
              <a:rPr lang="ko-KR" altLang="en-US" dirty="0" err="1"/>
              <a:t>파이썬의</a:t>
            </a:r>
            <a:r>
              <a:rPr lang="ko-KR" altLang="en-US" dirty="0"/>
              <a:t> 리스트</a:t>
            </a:r>
            <a:r>
              <a:rPr lang="en-US" altLang="ko-KR" dirty="0"/>
              <a:t>, </a:t>
            </a:r>
            <a:r>
              <a:rPr lang="ko-KR" altLang="en-US" dirty="0"/>
              <a:t>컬렉션</a:t>
            </a:r>
            <a:r>
              <a:rPr lang="en-US" altLang="ko-KR" dirty="0"/>
              <a:t>, </a:t>
            </a:r>
            <a:r>
              <a:rPr lang="ko-KR" altLang="en-US" dirty="0" err="1"/>
              <a:t>넘파이</a:t>
            </a:r>
            <a:r>
              <a:rPr lang="ko-KR" altLang="en-US" dirty="0"/>
              <a:t> 등의 내부 데이터 뿐만 아니라 </a:t>
            </a:r>
            <a:r>
              <a:rPr lang="en-US" altLang="ko-KR" dirty="0"/>
              <a:t>CSV </a:t>
            </a:r>
            <a:r>
              <a:rPr lang="ko-KR" altLang="en-US" dirty="0"/>
              <a:t>파일을 쉽게 </a:t>
            </a:r>
            <a:r>
              <a:rPr lang="en-US" altLang="ko-KR" dirty="0" err="1"/>
              <a:t>DataFrame</a:t>
            </a:r>
            <a:r>
              <a:rPr lang="ko-KR" altLang="en-US" dirty="0"/>
              <a:t>으로 변경하여 데이터의 가공</a:t>
            </a:r>
            <a:r>
              <a:rPr lang="en-US" altLang="ko-KR" dirty="0"/>
              <a:t>/</a:t>
            </a:r>
            <a:r>
              <a:rPr lang="ko-KR" altLang="en-US" dirty="0"/>
              <a:t>분석을 편리하게 수행할 수 있게 만들어준다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5F44-8CA3-4D6F-83F3-5FFA57819CA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4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06FC3-AC66-4B3C-A9BF-190C2C8AF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59EFEA-78DA-4785-BE20-5CE91CAE1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312A1-74E1-4D32-A8E5-6D146B09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A0A3-5E86-4856-86A4-9AFA67438BF1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EEA59-B199-4808-886D-2ED1F51F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AD4B4-E5B2-4269-A677-110C14FE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27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33F41-B0D3-4D35-8250-868728CC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793FC7-ABA9-41E2-870C-413CF0AEA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81EB9-CC02-4B98-8D62-AD10EC29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F4D6-B6AD-43AC-BE4E-2B3811F3D51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64D0A-CCA7-4B79-91F1-B8CF3FCB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E2955-17E3-4655-B840-B0DA140D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9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5B5423-E3AF-40E5-AEDC-B5F1F28B1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F57059-2A7D-4FDE-BC16-9B8FE24E0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FC841-8059-4A30-B092-9DF0C869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C515F-227B-4AD2-938A-513EC656ACF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D0657-4D39-4477-AF96-C2022FD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C2F67-CE43-4526-B2AB-0E5CB0E0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061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F62F6-7CCD-40BE-98D0-0D9688215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B9B4EB-B313-43C6-A5E9-A84C8F67B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8C675D-7B9A-4F73-A560-6D0D36B5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1537-6019-4C4B-AC9A-A46FA75BE521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B4B11-0482-4BFF-8719-94966F92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F1F68-C5F7-4AAC-98F4-E60BA5B1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41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009A-A094-43C7-A74A-6AE24821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3CF2BB-1854-48A9-B150-5C91A26C7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0E844-F174-45B9-8E5C-CC232988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4CFF-B0F9-4018-855A-D37AB040F56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570B2-B4E0-402E-B9E2-C4D4286C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29837-030D-4AE6-A340-C9A53BFF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21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1FA0-9822-4114-9E64-64418913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C683AF-F4A5-4DED-A314-BDB16A5E0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42B36-D5CC-4442-889F-1BAAA4B9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80537-6A22-4F5A-A8FC-FC9A1205D2E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2259E-4E77-4252-99A7-CF4A12E2E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60E0-53BD-4AD3-9C0F-F42D5F29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0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3D8DD-CB94-485F-AEE0-43174BAD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2EA8A-840D-429E-B1B4-3F228E305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2E2FC-E7F4-4633-921F-75380B7C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ED3EF-68AC-46EA-A90A-6A7972F3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35D77-26D9-45B1-87CD-8DF8134A3865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2331C-CA66-490B-9E47-3D59819F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95865-6D21-4795-9279-2C5A305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57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7E632-59E4-41A5-9AC3-069D0A9B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71B584-E135-401E-924D-9F087EEF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4A6559-7EF9-4465-ADA2-431CB802A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6629FB-9016-415C-A3F8-DDD5D034C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5774E0-A587-4F3A-BC34-F4A6DBA7D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9F93FA-E93B-47F0-B09B-FFCF0C48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1C37-1EC8-4EDF-AA7C-4A0DBA0FEB3E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13BF4A-E334-40C0-B21C-0ACECFE8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0DD139-8F1E-4B4C-BA2A-E544FF70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1F5A2-AD1A-4220-A0B9-57AA6E3D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20D412-4679-4889-BF66-D48F5AFC4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63BB-6CA3-4B62-9A35-FFBB3CC7E68B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244ECC-DD1D-4AF0-B6A1-CCB5DC69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FAF5BF-CE0E-491B-A525-53E5EF4F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667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AA4DD6-DDB8-47A4-9AC0-8B214CCD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8F9D-A625-4EE3-9528-94DB88525CA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EA2311-43F0-4FC4-BD8A-11C848FE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88008-6965-40B5-9568-6BEE59A8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229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EC67F-BCE0-4D84-8654-4657B086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CD308-6784-4C5B-B475-A3F8522D0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85F350-53B4-46EC-911A-FB768B304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B333DD-0941-436F-B3C3-DFCDAEE5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0D5F-B5E1-49AE-A88F-374E6DD6D133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19A695-B37E-42A4-9C70-FCE682AD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B0D1F4-233A-4D06-8959-B88A8354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3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47C5E-A21E-4CFA-BBBD-B8F3C001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928BD-827B-4802-8EDD-B05F60DB234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582E1B-7244-4773-9E12-3DE69930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02DAD-3C3D-4703-8CED-0AF4985B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1300" y="230188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‹#›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130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AA4EB-9F61-4274-B7A4-226BF088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E4D77A-F292-4423-84AE-F98821A23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6FF4C4-CBD5-4515-A014-A0F596CB3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450540-7CF2-4FEB-887E-EA480D16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9368D-B673-4092-8F99-13F9EFCDBF8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7BB118-EC3A-4EA0-A86E-8B9EBE20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131996-0A96-45ED-ACCB-31B42FC8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29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9BD17-B4EC-4F0F-9FA0-56F7DE76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46374-EB88-4A50-800B-C60FE8DD8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F24F18-9E46-4D2A-A4BD-79B54AB6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9FA6C-38F5-4A74-8B9D-11C42AADAB2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68526-F0A2-415A-B7B7-C4BDB85C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E3098-60B5-4F30-89DE-5D9FD271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89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74A09F-64F3-479C-892A-D51A6589E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FD6A5-194A-43E2-9E11-4DAA3E301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22D4E-3D84-4576-81A9-04D083EF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9D6-0759-4486-BAF8-0387C9FFAA1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2C00B-5552-4B48-826C-87E3B6E9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55FA9-8700-4ED4-AFEF-D3802D15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59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07B5B-3FEF-47FD-A922-BB032C25D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8D9A17-A0DA-45E4-B021-2716472F7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4D704-F040-438F-8768-B18898EC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D00B-3097-432E-9C3B-BB7E804D802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A3F1CF-70DC-48F4-8236-99093621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8B618-C90B-436D-895F-15F1D0DA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4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00DF5-5996-4F35-B0B5-F55578CF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BF6161-B858-4F84-8A85-20425945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85DD3-A26C-4CF6-81E0-F98CB265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6BEC6-DB76-4EDA-9F23-69DCBA72756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5038B-9DEE-4623-9C49-EF03FAD2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53AE4-7145-438B-9C16-918864FD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36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8609-3B53-480F-AB05-93390723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9E1B32-5EB8-4AA5-B5F3-F98799581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B19E0-2549-49E9-BBB5-427301E2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9A6EE-29BE-4CF8-929B-62FED5082DB4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222EF-1FB0-4C01-9273-43C5537D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F98EF-6FBB-4818-B907-AAFE7336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61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03192-3CC3-41A7-BD66-F431524C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A6E6F-FB7B-4ABA-A3CF-957679807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3D00B-5776-4ECC-A24C-1754AF5AB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1C95A8-C79A-4E81-86DC-9CBA7718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2E5B-D3D0-430B-ADF7-91724B394C92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DE6502-7DCB-43AF-A35D-0882E0CD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8267C-772F-4F8E-A3A9-276C0C88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46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1462C-8AC2-4CA0-82FC-8C7A1843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54DF59-A2AA-4D88-A4C3-4B06173A9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540A94-31BF-455A-9295-78EA6AC4C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478870-312A-426A-910F-18D02AF92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0AE7B9-6680-4205-89AC-B8C58E4B1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9C7A13-CEAE-4381-94FE-40EC2DC0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B73C-7334-4C74-AD05-F6BF0FF373F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36C0A9-C329-4901-8C78-8FB60E5B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EE0756-8D1C-4C83-9548-2F99620A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84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F3209-98A2-41B6-A601-5712746D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A6C4D-CC09-4B3B-B69B-58C9B57E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618C4-CB6C-4957-82AB-687A26EBB2D6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358F3-03C2-4317-ADF4-F8D6E06C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D78FCA-F261-411D-8B88-EF2B9765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966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B43FD3-1C8A-4EB8-9A7C-3388B171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5D0-E8C2-4027-BBF2-E6A5675F6FBD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A2CC17-6980-445A-A04D-4F43522D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A48A4-FE57-411C-8364-A1EC68A0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8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97A22-4D95-4F84-8BF2-EBDED5F2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FF38E-ADDC-4EF4-8B8B-DC76D3CE7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33166-E9EE-4B5C-B58D-CD5F5F1A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5282-EA43-4411-B207-3E3786E37270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AC4DC-DE2A-47D2-B7BC-28297077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3A19E-E42F-4791-AAE6-5D2516C7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86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99514-0C8C-450A-847D-FFEDA830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1B806-5DBF-41F2-B437-C10B426D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9E1FF6-C7C3-415C-84C8-0A8434E1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466D2-73BA-4BF1-91F0-54B37AAE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9B37-FD3A-4041-BDBE-9E335FE55B6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F24C61-9523-4EB9-B76B-43C98D00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D45CFB-26C2-405A-86C2-A272D3DA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7763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2B7FE-97AF-4C0A-898F-DE8A836B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27F6A3-49C6-4129-A5A1-01F095C94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D1A071-000B-400F-A607-87E1327CB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F98EF7-5F92-4CBC-BC33-2126A94A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DCE1-B71D-4666-A4C5-AD6C243BCC8B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18EA5-EAD4-4594-8A06-17E20669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16CFF4-31D3-401C-9A9F-AD98508D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955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45AA3-012B-4836-A4DA-68AF56EE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95EFD2-5AFD-44FE-A624-C26C0311E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9987C-7566-4BC4-A17C-8F6564AC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30877-2C15-4A45-8C61-C06EF5EDA57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773FB-BD15-4356-8D60-C881D057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03892-51C1-471C-A759-C43B65A7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024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EE6BAD-1EBC-4E09-B900-B7FA03042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20827E-65FA-4FED-BBF8-23FCBB9AF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F8B4CE-D1B6-4CF5-A05C-3925E985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DCFA8-5906-4715-99F0-6A7B2B2C91BC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F3F21B-7BC9-42BE-B683-0BD0672F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5AFA91-6252-4969-99BD-B19830CC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1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FD14E-4A13-42A6-B9AA-3785EDBA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446E3-D7C0-4750-A3AB-0D3F19B99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AC6FD-A2ED-472E-8060-D10CE14D3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577C7-FC4B-42B5-862B-664A84DE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B812-C325-48A8-A1EA-E158972B9923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A6426-1156-456F-987C-86595955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8021B-50D7-4ADE-9F9D-2A91FE4A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2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2C821-49D6-4958-BBF9-62DFB86E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4AD636-DCCB-4EF8-89BE-D21C5BFDC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3B305D-CE0C-4B00-9128-BE5845693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C3940C-5710-44ED-B27F-C704DE268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243AF3-9F7B-4338-AF71-488E15D9A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49DA7F-9F76-4141-A5BA-754C599F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195E-F3C4-4222-806D-A5931E612952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E27891-E7B1-40DF-BF80-2BF2AC3E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109C65-88AB-4B0A-BA5F-7DA33FF7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37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ABC2F-0FED-47F5-9F87-952CCECF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601F26-AC63-4456-8793-BF2019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C9C6-7CC1-46A1-B8FE-DF6E4BFC7B25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0982A0-E8DF-47A7-9E42-FDD40C49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CA722D-DD75-4595-A980-8BCA5465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6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FBE445-1792-4A10-B2AC-849480E3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55CF-8E8B-4D36-AA86-13A700107A1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ABF28-1DCF-4407-A716-49F8AA63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C6E0-8D5C-4EA8-B93D-6E35B2FA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36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A5707-4693-4ED4-AAAE-B65023F3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63C599-ED7A-4007-BCB7-D683ED1BD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E6CEF-036B-4D3D-8B49-5DE9297EB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35B726-FA56-456E-BB37-D75E8A48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9A1F-D034-4DEA-9798-B6B639AD47E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423B6-9C46-42B1-B438-1C9DEC0D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071E81-B872-479C-887B-E6CC1A98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49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E6C14-88EE-442C-A5E3-48EF4C62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05F913-B1BE-412F-ABD4-83343377C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DBC7BA-02E2-493C-A275-0D9E2E9F6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9D8AE-41E2-4578-89A7-7E5E116A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E39D-4C7C-46FF-8C6D-1744FE40EBD9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CE888A-AAA9-48AC-8E7D-C39DB241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25155D-C1FF-4BD3-BE27-B1DE2D68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5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7371F7-14EA-4172-9B16-6D2E1185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4A9FD9-66C5-4A2E-9C68-0E71D13CD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25E01-AF76-48F2-A858-A39F54F07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9F747-8ED0-495B-9FDB-496EA5B04CCA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852DE-B556-43FC-BB7B-C21B6E24C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7E710-062B-437B-B314-1DBE16031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54363-73BC-4E1F-8457-095984DF9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9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A7AA08-0896-4BFC-89C4-8E58ED2F6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74EC19-2356-4340-93CD-CE317BA3B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25543-B9EA-4D3B-AEA2-7E39FA9D2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E5F0A-7CF5-4654-9A1B-7452F9BEFD07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06835-9EAB-4BEE-B590-871602552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6B50E-49DE-4631-9BA5-A95CCCA6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59D38-1C52-4381-AB28-F4CEBCC28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0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7DBDA9-8F25-477B-B724-489E2DBC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FEE36-CB75-4B3C-AED7-AC469D5C5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56833-80CC-4AE0-B4FB-76BEA8697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49BB6-397B-49B9-8517-B277EC16988D}" type="datetime1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98ADB-E704-466C-8886-9D7AC70AE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</a:t>
            </a:r>
            <a:r>
              <a:rPr lang="ko-KR" altLang="en-US"/>
              <a:t>데이터처리 프로그래밍 교육</a:t>
            </a:r>
            <a:r>
              <a:rPr lang="en-US" altLang="ko-KR"/>
              <a:t>/</a:t>
            </a:r>
            <a:r>
              <a:rPr lang="ko-KR" altLang="en-US"/>
              <a:t>김영현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524A4-CBDD-4DE6-A6E0-7D017323F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E7C5-0012-43FD-8EF1-F29260A43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0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umpy.org/doc/stable/" TargetMode="External"/><Relationship Id="rId4" Type="http://schemas.openxmlformats.org/officeDocument/2006/relationships/image" Target="../media/image41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pandas.pydata.org/docs/" TargetMode="External"/><Relationship Id="rId7" Type="http://schemas.openxmlformats.org/officeDocument/2006/relationships/hyperlink" Target="https://www.youtube.com/watch?v=ddSR4xAjAw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fun.tistory.com/116" TargetMode="External"/><Relationship Id="rId5" Type="http://schemas.openxmlformats.org/officeDocument/2006/relationships/hyperlink" Target="https://makeit.tistory.com/116" TargetMode="External"/><Relationship Id="rId4" Type="http://schemas.openxmlformats.org/officeDocument/2006/relationships/image" Target="../media/image4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-5080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911100" y="2557737"/>
            <a:ext cx="10369800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마이크로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LED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웨이퍼 스케일 측정 데이터 처리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자동화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Sabon Next LT" panose="02000500000000000000" pitchFamily="2" charset="0"/>
                <a:ea typeface="나눔스퀘어 ExtraBold" panose="020B0600000101010101" pitchFamily="50" charset="-127"/>
                <a:cs typeface="Sabon Next LT" panose="02000500000000000000" pitchFamily="2" charset="0"/>
              </a:rPr>
              <a:t>∙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해석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91A72-3985-E2AC-E939-6A4A93079C85}"/>
              </a:ext>
            </a:extLst>
          </p:cNvPr>
          <p:cNvSpPr txBox="1"/>
          <p:nvPr/>
        </p:nvSpPr>
        <p:spPr>
          <a:xfrm>
            <a:off x="5679347" y="4784828"/>
            <a:ext cx="1283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ea typeface="나눔스퀘어 ExtraBold" panose="020B0600000101010101" pitchFamily="50" charset="-127"/>
              </a:rPr>
              <a:t>2</a:t>
            </a:r>
            <a:r>
              <a:rPr lang="ko-KR" altLang="en-US" sz="28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ea typeface="나눔스퀘어 ExtraBold" panose="020B0600000101010101" pitchFamily="50" charset="-127"/>
              </a:rPr>
              <a:t>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0794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레이블 설정하기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14FC3-7087-4ACE-A95C-A5E80167F7C6}"/>
              </a:ext>
            </a:extLst>
          </p:cNvPr>
          <p:cNvSpPr/>
          <p:nvPr/>
        </p:nvSpPr>
        <p:spPr>
          <a:xfrm>
            <a:off x="499894" y="2695902"/>
            <a:ext cx="5144161" cy="2598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CD44A-08AE-455E-82CA-0EE85D3B9ED8}"/>
              </a:ext>
            </a:extLst>
          </p:cNvPr>
          <p:cNvSpPr txBox="1"/>
          <p:nvPr/>
        </p:nvSpPr>
        <p:spPr>
          <a:xfrm>
            <a:off x="687768" y="2803365"/>
            <a:ext cx="48255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'X-label'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'Y-label'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3)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16685-534C-4F3F-BDBC-991A2B95B287}"/>
              </a:ext>
            </a:extLst>
          </p:cNvPr>
          <p:cNvSpPr/>
          <p:nvPr/>
        </p:nvSpPr>
        <p:spPr>
          <a:xfrm>
            <a:off x="6427728" y="186558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A81F94-C09B-40BD-A7D2-83FCEEEF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842" y="2280745"/>
            <a:ext cx="496735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57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7478891" y="1680135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Git branch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5570412" y="2962075"/>
            <a:ext cx="5873892" cy="2255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독립적인 작업 공간을 생성한다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브랜치가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중요한 이유는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평행공간에서 다른 작업물의 영향을 받지 않고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동시에 작업이 가능하다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협업을 위해 필수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Git] Branch를 만들어보자! 🌿">
            <a:extLst>
              <a:ext uri="{FF2B5EF4-FFF2-40B4-BE49-F238E27FC236}">
                <a16:creationId xmlns:a16="http://schemas.microsoft.com/office/drawing/2014/main" id="{1E6260F8-8B0E-46C9-868D-EA2A7A65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2703039"/>
            <a:ext cx="4714396" cy="241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41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5131931" y="1965547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Git pull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2245007" y="3308197"/>
            <a:ext cx="7701986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Pull :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당겨오다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지금까지의 작업물을 받아오는 것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작업 시작할 때 꼭 해줘야 협업에서의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충돌을 막아줘요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63603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5131931" y="2032099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Git add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2245007" y="3374749"/>
            <a:ext cx="7701986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디렉터리 상의 변경 내용을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스테이징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영역에 추가하는 명령어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내역을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스테이징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영역에 추가하는 것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57785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5131931" y="2032099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Git commit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2245007" y="3374749"/>
            <a:ext cx="7701986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스테이징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영역에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add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추가한 파일들이 있는 상태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하면 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파일에 상태를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것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커밋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메시지와 함께 명시적으로 기록을 남기게 된다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0334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7478891" y="1680135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Git push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5570412" y="2962075"/>
            <a:ext cx="5873892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 저장소에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코드의 변경분을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업로드하기 위한 명령어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Git Push vs. Origin | What are the difference between Git Push and Git Push  Origin?">
            <a:extLst>
              <a:ext uri="{FF2B5EF4-FFF2-40B4-BE49-F238E27FC236}">
                <a16:creationId xmlns:a16="http://schemas.microsoft.com/office/drawing/2014/main" id="{69AB5040-46C7-499B-8C96-163A3D2CF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9" y="2021827"/>
            <a:ext cx="6511820" cy="385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B40B984-0E20-48F5-BEB1-DEA9B1A67FE1}"/>
              </a:ext>
            </a:extLst>
          </p:cNvPr>
          <p:cNvSpPr/>
          <p:nvPr/>
        </p:nvSpPr>
        <p:spPr>
          <a:xfrm>
            <a:off x="4038600" y="4179974"/>
            <a:ext cx="1143000" cy="1143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0584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4257281" y="2032099"/>
            <a:ext cx="3677439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7. Pull request / merge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2245007" y="3252829"/>
            <a:ext cx="7701986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각자의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브랜치에서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작업했기 때문에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이제 각각의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브랜치들을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합쳐주는 작업이 필요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Pull request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브랜치들을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병합하도록 요청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것이고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Merge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브랜치를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병합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작업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5427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499894" y="1532648"/>
            <a:ext cx="3677439" cy="105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주요개념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087120" y="2650706"/>
            <a:ext cx="10357184" cy="356293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3309D-A09E-40A7-9C86-4E17878624E7}"/>
              </a:ext>
            </a:extLst>
          </p:cNvPr>
          <p:cNvSpPr txBox="1"/>
          <p:nvPr/>
        </p:nvSpPr>
        <p:spPr>
          <a:xfrm>
            <a:off x="1617483" y="284459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merge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한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branch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에서 완성한 작업을 다른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Branch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에 병합하기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pull request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완료한 작업을 다른 사람이 리뷰하고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병합하도록 요청하기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issue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기능에 대한 논의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,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버그추적하기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push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내 컴퓨터 로컬에 저장되어 있던 버전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정보를 서버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(git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저장소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)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에 올리기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6AF19-810D-455F-8500-EC77638EF0AF}"/>
              </a:ext>
            </a:extLst>
          </p:cNvPr>
          <p:cNvSpPr txBox="1"/>
          <p:nvPr/>
        </p:nvSpPr>
        <p:spPr>
          <a:xfrm>
            <a:off x="6530894" y="315609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pull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 Git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저장소 서버로부터 내 컴퓨터 로컬로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버전정보 전체를 가져오기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FFC100"/>
                </a:solidFill>
                <a:latin typeface="Calibri-Bold"/>
              </a:rPr>
              <a:t>Branch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;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독립적으로 작업을 진행하기 위해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만들어짐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.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각각의 </a:t>
            </a:r>
            <a:r>
              <a:rPr lang="ko-KR" altLang="en-US" sz="1800" b="0" i="0" u="none" strike="noStrike" baseline="0" dirty="0" err="1">
                <a:solidFill>
                  <a:srgbClr val="FFFFFF"/>
                </a:solidFill>
                <a:latin typeface="MalgunGothic"/>
              </a:rPr>
              <a:t>브랜치는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 다른 </a:t>
            </a:r>
            <a:r>
              <a:rPr lang="ko-KR" altLang="en-US" sz="1800" b="0" i="0" u="none" strike="noStrike" baseline="0" dirty="0" err="1">
                <a:solidFill>
                  <a:srgbClr val="FFFFFF"/>
                </a:solidFill>
                <a:latin typeface="MalgunGothic"/>
              </a:rPr>
              <a:t>브랜치의</a:t>
            </a:r>
            <a:endParaRPr lang="ko-KR" altLang="en-US" sz="1800" b="0" i="0" u="none" strike="noStrike" baseline="0" dirty="0">
              <a:solidFill>
                <a:srgbClr val="FFFFFF"/>
              </a:solidFill>
              <a:latin typeface="MalgunGothic"/>
            </a:endParaRP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영향을 받지 않아서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,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여러 작업을 동시에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진행가능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8199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157578" y="2384325"/>
            <a:ext cx="10074623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config : git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정보를 설정한다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최초 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회만 실행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config –global user.name “~~~”</a:t>
            </a: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config –global </a:t>
            </a:r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user.email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“~~~@~~~.~~~”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0866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157578" y="2384325"/>
            <a:ext cx="10074623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</a:t>
            </a:r>
            <a:r>
              <a:rPr lang="en-US" altLang="ko-KR" sz="24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init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버전관리 원하는 폴더 위치에서 명령어를 실행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</a:t>
            </a:r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init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77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109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157578" y="2384325"/>
            <a:ext cx="10074623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status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저장소의 상태 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working tree status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확인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status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72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범례 표시하기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938691" y="2085299"/>
            <a:ext cx="10759323" cy="1764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범례</a:t>
            </a:r>
            <a:r>
              <a:rPr lang="en-US" altLang="ko-KR" sz="2000" b="1" dirty="0">
                <a:latin typeface="+mn-ea"/>
              </a:rPr>
              <a:t>(Legend)</a:t>
            </a:r>
            <a:r>
              <a:rPr lang="ko-KR" altLang="en-US" sz="2000" b="1" dirty="0">
                <a:latin typeface="+mn-ea"/>
              </a:rPr>
              <a:t>는 그래프에 데이터의 종류를 표시하기 위한 텍스트입니다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Matplotlib.pyplot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모듈의 </a:t>
            </a:r>
            <a:r>
              <a:rPr lang="en-US" altLang="ko-KR" sz="2000" b="1" dirty="0">
                <a:latin typeface="+mn-ea"/>
              </a:rPr>
              <a:t>legend() </a:t>
            </a:r>
            <a:r>
              <a:rPr lang="ko-KR" altLang="en-US" sz="2000" b="1" dirty="0">
                <a:latin typeface="+mn-ea"/>
              </a:rPr>
              <a:t>함수를 사용해서 그래프에 범례를 표시할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91502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2495305" y="2384325"/>
            <a:ext cx="7201391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clone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존재하는 원격저장소를 로컬 저장소로 복제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clone [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원격저장소 주소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723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2011082" y="2384325"/>
            <a:ext cx="8169837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branch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각자 다른 작업을 병행하여 진행할 수 있는 </a:t>
            </a:r>
            <a:r>
              <a:rPr lang="ko-KR" altLang="en-US" sz="24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branch //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목록을 보여줌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브랜치는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master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brach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브랜치명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//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이름 가진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브랜치를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checkout –b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브랜치명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//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29125164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2011082" y="2384325"/>
            <a:ext cx="8169837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pull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 저장소의 변경사항을 가져올 때 사용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pull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저장소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ex) git pull origin master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1204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84325"/>
            <a:ext cx="9681025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add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디렉터리에 있는 모든 파일을 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staging area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추가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add (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add ./(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)/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add .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8168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84325"/>
            <a:ext cx="9681025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commit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후 특정 메시지를 작성하여 버전을 생성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commit –m 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6150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84325"/>
            <a:ext cx="9681025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push :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로컬 저장소의 변경사항을 </a:t>
            </a:r>
            <a:r>
              <a:rPr lang="ko-KR" altLang="en-US" sz="24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깃허브의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원격저장소에 반영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0683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git push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원격저장소명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브랜치명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ex) git push origin master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6484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84325"/>
            <a:ext cx="9681025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프로세스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0CEC91-8609-419F-B154-6B365FEC9015}"/>
              </a:ext>
            </a:extLst>
          </p:cNvPr>
          <p:cNvSpPr/>
          <p:nvPr/>
        </p:nvSpPr>
        <p:spPr>
          <a:xfrm>
            <a:off x="1526860" y="3445393"/>
            <a:ext cx="9138281" cy="238496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Collaborators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공동 작업자 추가하고 승인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Clone – branch – pull 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작업하기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add – commit – push</a:t>
            </a:r>
          </a:p>
          <a:p>
            <a:pPr lvl="2" algn="ctr"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(pull request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하면 프로젝트 관리자가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merge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3028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117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Git terminal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49410"/>
            <a:ext cx="9681025" cy="215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작업을 빠르게 하려면 </a:t>
            </a: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 push</a:t>
            </a: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자주 </a:t>
            </a: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</a:p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충동 확률을 낮추려면 무조건 작업 시작 전 </a:t>
            </a: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pull !!</a:t>
            </a:r>
          </a:p>
        </p:txBody>
      </p:sp>
    </p:spTree>
    <p:extLst>
      <p:ext uri="{BB962C8B-B14F-4D97-AF65-F5344CB8AC3E}">
        <p14:creationId xmlns:p14="http://schemas.microsoft.com/office/powerpoint/2010/main" val="36823062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23CD58-1F9C-4540-A468-F93B6406B667}"/>
              </a:ext>
            </a:extLst>
          </p:cNvPr>
          <p:cNvGrpSpPr/>
          <p:nvPr/>
        </p:nvGrpSpPr>
        <p:grpSpPr>
          <a:xfrm>
            <a:off x="3615705" y="1594320"/>
            <a:ext cx="5429935" cy="4848299"/>
            <a:chOff x="3737565" y="1283568"/>
            <a:chExt cx="5429935" cy="4848299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6C78808E-B05E-4530-9604-7D61B348BBEF}"/>
                </a:ext>
              </a:extLst>
            </p:cNvPr>
            <p:cNvSpPr txBox="1">
              <a:spLocks/>
            </p:cNvSpPr>
            <p:nvPr/>
          </p:nvSpPr>
          <p:spPr>
            <a:xfrm>
              <a:off x="3737565" y="1283568"/>
              <a:ext cx="4716870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4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정리하기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4CA450-A983-4981-945D-78CCD442C643}"/>
                </a:ext>
              </a:extLst>
            </p:cNvPr>
            <p:cNvSpPr txBox="1"/>
            <p:nvPr/>
          </p:nvSpPr>
          <p:spPr>
            <a:xfrm>
              <a:off x="4366762" y="2038439"/>
              <a:ext cx="4800738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Matplotlib, </a:t>
              </a: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Polyfit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  <a:p>
              <a:pPr marL="800100" marR="0" lvl="1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Char char="-"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데이터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→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시각자료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Numpy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800100" lvl="1" indent="-342900">
                <a:buClr>
                  <a:srgbClr val="FFC000"/>
                </a:buClr>
                <a:buFontTx/>
                <a:buChar char="-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행렬 연산 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lvl="1"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Pandas</a:t>
              </a:r>
            </a:p>
            <a:p>
              <a:pPr marL="800100" lvl="1" indent="-342900">
                <a:buClr>
                  <a:srgbClr val="FFC000"/>
                </a:buClr>
                <a:buFontTx/>
                <a:buChar char="-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r>
                <a:rPr lang="ko-KR" altLang="en-US" sz="2000" dirty="0" err="1">
                  <a:solidFill>
                    <a:schemeClr val="bg1"/>
                  </a:solidFill>
                  <a:latin typeface="Sabon Next LT" panose="02000500000000000000" pitchFamily="2" charset="0"/>
                  <a:ea typeface="나눔스퀘어 Bold" panose="020B0600000101010101" pitchFamily="50" charset="-127"/>
                  <a:cs typeface="Sabon Next LT" panose="02000500000000000000" pitchFamily="2" charset="0"/>
                </a:rPr>
                <a:t>∙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lvl="1"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 &amp; </a:t>
              </a: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Github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800100" lvl="1" indent="-342900">
                <a:buClr>
                  <a:srgbClr val="FFC000"/>
                </a:buClr>
                <a:buFontTx/>
                <a:buChar char="-"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오픈 소스를 통한 협업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800100" lvl="1" indent="-342900">
                <a:buClr>
                  <a:srgbClr val="FFC000"/>
                </a:buClr>
                <a:buFontTx/>
                <a:buChar char="-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Push &amp; Pull &amp; Pull Request</a:t>
              </a:r>
            </a:p>
            <a:p>
              <a:pPr lvl="1">
                <a:buClr>
                  <a:srgbClr val="FFC000"/>
                </a:buClr>
              </a:pP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76259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8202CD9-E085-4BB6-A924-4235C03E66E3}"/>
              </a:ext>
            </a:extLst>
          </p:cNvPr>
          <p:cNvSpPr txBox="1">
            <a:spLocks/>
          </p:cNvSpPr>
          <p:nvPr/>
        </p:nvSpPr>
        <p:spPr>
          <a:xfrm>
            <a:off x="3737565" y="3102751"/>
            <a:ext cx="4716870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5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범례 표시하기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14FC3-7087-4ACE-A95C-A5E80167F7C6}"/>
              </a:ext>
            </a:extLst>
          </p:cNvPr>
          <p:cNvSpPr/>
          <p:nvPr/>
        </p:nvSpPr>
        <p:spPr>
          <a:xfrm>
            <a:off x="499894" y="2695902"/>
            <a:ext cx="5144161" cy="3215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CD44A-08AE-455E-82CA-0EE85D3B9ED8}"/>
              </a:ext>
            </a:extLst>
          </p:cNvPr>
          <p:cNvSpPr txBox="1"/>
          <p:nvPr/>
        </p:nvSpPr>
        <p:spPr>
          <a:xfrm>
            <a:off x="687768" y="2803365"/>
            <a:ext cx="48255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'Price ($)'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'X-label'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'Y-label'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4)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16685-534C-4F3F-BDBC-991A2B95B287}"/>
              </a:ext>
            </a:extLst>
          </p:cNvPr>
          <p:cNvSpPr/>
          <p:nvPr/>
        </p:nvSpPr>
        <p:spPr>
          <a:xfrm>
            <a:off x="6427728" y="186558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44362E-6FD0-4C76-8D19-E9C34F7A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90" y="2316783"/>
            <a:ext cx="561111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28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7C97AD2-6E73-4B31-8A0B-3A5F43DACB66}"/>
              </a:ext>
            </a:extLst>
          </p:cNvPr>
          <p:cNvSpPr txBox="1">
            <a:spLocks/>
          </p:cNvSpPr>
          <p:nvPr/>
        </p:nvSpPr>
        <p:spPr>
          <a:xfrm>
            <a:off x="2029127" y="1781865"/>
            <a:ext cx="8133745" cy="29742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수고하셨습니다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감사합니다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.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1390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범례 위치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14FC3-7087-4ACE-A95C-A5E80167F7C6}"/>
              </a:ext>
            </a:extLst>
          </p:cNvPr>
          <p:cNvSpPr/>
          <p:nvPr/>
        </p:nvSpPr>
        <p:spPr>
          <a:xfrm>
            <a:off x="499894" y="2695902"/>
            <a:ext cx="5144161" cy="3452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CD44A-08AE-455E-82CA-0EE85D3B9ED8}"/>
              </a:ext>
            </a:extLst>
          </p:cNvPr>
          <p:cNvSpPr txBox="1"/>
          <p:nvPr/>
        </p:nvSpPr>
        <p:spPr>
          <a:xfrm>
            <a:off x="687768" y="2803365"/>
            <a:ext cx="482556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'Price ($)'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'X-label'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'Y-label’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5)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09212-DE16-4386-996A-EC6148381A47}"/>
              </a:ext>
            </a:extLst>
          </p:cNvPr>
          <p:cNvSpPr txBox="1"/>
          <p:nvPr/>
        </p:nvSpPr>
        <p:spPr>
          <a:xfrm>
            <a:off x="6096000" y="2695902"/>
            <a:ext cx="5602014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Loc=(0,0)</a:t>
            </a:r>
            <a:r>
              <a:rPr lang="ko-KR" altLang="en-US" sz="2000" b="1" dirty="0">
                <a:latin typeface="+mn-ea"/>
              </a:rPr>
              <a:t>은 데이터 영역의 왼쪽아래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Loc=(1,1)</a:t>
            </a:r>
            <a:r>
              <a:rPr lang="ko-KR" altLang="en-US" sz="2000" b="1" dirty="0">
                <a:latin typeface="+mn-ea"/>
              </a:rPr>
              <a:t>은 데이터 영역의 오른쪽 위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950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범례 위치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14FC3-7087-4ACE-A95C-A5E80167F7C6}"/>
              </a:ext>
            </a:extLst>
          </p:cNvPr>
          <p:cNvSpPr/>
          <p:nvPr/>
        </p:nvSpPr>
        <p:spPr>
          <a:xfrm>
            <a:off x="499894" y="2695902"/>
            <a:ext cx="6578822" cy="6184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CD44A-08AE-455E-82CA-0EE85D3B9ED8}"/>
              </a:ext>
            </a:extLst>
          </p:cNvPr>
          <p:cNvSpPr txBox="1"/>
          <p:nvPr/>
        </p:nvSpPr>
        <p:spPr>
          <a:xfrm>
            <a:off x="687767" y="2803365"/>
            <a:ext cx="639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다음 그림과 같이 범례의 위치를 바꾸어 표시해 보세요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Q)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DC4E9D-AB18-4E6C-8F5F-F5A344BDC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68"/>
          <a:stretch/>
        </p:blipFill>
        <p:spPr>
          <a:xfrm>
            <a:off x="7633537" y="3611823"/>
            <a:ext cx="4430516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01B8D1-14F0-49FA-A1A4-1E6E4430C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36" r="15778" b="33231"/>
          <a:stretch/>
        </p:blipFill>
        <p:spPr>
          <a:xfrm>
            <a:off x="3883241" y="3575365"/>
            <a:ext cx="3731465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2A17F3-D69C-451C-9287-72B61F04B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78" b="66768"/>
          <a:stretch/>
        </p:blipFill>
        <p:spPr>
          <a:xfrm>
            <a:off x="236335" y="3611823"/>
            <a:ext cx="37314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5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범례 열 개수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14FC3-7087-4ACE-A95C-A5E80167F7C6}"/>
              </a:ext>
            </a:extLst>
          </p:cNvPr>
          <p:cNvSpPr/>
          <p:nvPr/>
        </p:nvSpPr>
        <p:spPr>
          <a:xfrm>
            <a:off x="499894" y="2695902"/>
            <a:ext cx="8631406" cy="3452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CD44A-08AE-455E-82CA-0EE85D3B9ED8}"/>
              </a:ext>
            </a:extLst>
          </p:cNvPr>
          <p:cNvSpPr txBox="1"/>
          <p:nvPr/>
        </p:nvSpPr>
        <p:spPr>
          <a:xfrm>
            <a:off x="687768" y="2803365"/>
            <a:ext cx="858235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'Price ($)'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'Demand (#)'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(loc='best')          #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ncol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= 1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'best'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ncol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ncol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= 2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6)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8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범례 열 개수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9941791" y="158345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0353BE-4B5A-437E-A830-4829AA75A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94" b="5274"/>
          <a:stretch/>
        </p:blipFill>
        <p:spPr>
          <a:xfrm>
            <a:off x="6549016" y="2208676"/>
            <a:ext cx="5325484" cy="36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724E14-A689-4B58-A77D-1A85ACF04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44"/>
          <a:stretch/>
        </p:blipFill>
        <p:spPr>
          <a:xfrm>
            <a:off x="499895" y="2296136"/>
            <a:ext cx="5387096" cy="36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6D2844-001A-4B0D-999A-A95F42876C70}"/>
              </a:ext>
            </a:extLst>
          </p:cNvPr>
          <p:cNvSpPr txBox="1"/>
          <p:nvPr/>
        </p:nvSpPr>
        <p:spPr>
          <a:xfrm>
            <a:off x="2591188" y="5987018"/>
            <a:ext cx="144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err="1"/>
              <a:t>Ncol</a:t>
            </a:r>
            <a:r>
              <a:rPr lang="en-US" altLang="ko-KR" sz="1800" dirty="0"/>
              <a:t> = 1</a:t>
            </a:r>
            <a:endParaRPr lang="ko-KR" alt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2315C-F8B1-4FA7-A5CF-06265B11305F}"/>
              </a:ext>
            </a:extLst>
          </p:cNvPr>
          <p:cNvSpPr txBox="1"/>
          <p:nvPr/>
        </p:nvSpPr>
        <p:spPr>
          <a:xfrm>
            <a:off x="8676327" y="5987018"/>
            <a:ext cx="144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err="1"/>
              <a:t>Ncol</a:t>
            </a:r>
            <a:r>
              <a:rPr lang="en-US" altLang="ko-KR" sz="1800" dirty="0"/>
              <a:t> = 2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43797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범위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6096000" y="2870672"/>
            <a:ext cx="5570483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Matplotlib.pyplot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모듈에서 그래프의 </a:t>
            </a:r>
            <a:r>
              <a:rPr lang="en-US" altLang="ko-KR" sz="2000" b="1" dirty="0">
                <a:latin typeface="+mn-ea"/>
              </a:rPr>
              <a:t>X,Y</a:t>
            </a:r>
            <a:r>
              <a:rPr lang="ko-KR" altLang="en-US" sz="2000" b="1" dirty="0">
                <a:latin typeface="+mn-ea"/>
              </a:rPr>
              <a:t>축이 표시되는 범위를 지정할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F3B4B7-9F76-45DD-A25E-956EF8A0D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91" y="2217062"/>
            <a:ext cx="494237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1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범위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F0E04E-14AB-46A1-9510-A82F0B8B9403}"/>
              </a:ext>
            </a:extLst>
          </p:cNvPr>
          <p:cNvSpPr/>
          <p:nvPr/>
        </p:nvSpPr>
        <p:spPr>
          <a:xfrm>
            <a:off x="499894" y="2695902"/>
            <a:ext cx="6011265" cy="3452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CD9FB-2530-47C2-8E60-A1D0AB11C050}"/>
              </a:ext>
            </a:extLst>
          </p:cNvPr>
          <p:cNvSpPr txBox="1"/>
          <p:nvPr/>
        </p:nvSpPr>
        <p:spPr>
          <a:xfrm>
            <a:off x="687767" y="2803365"/>
            <a:ext cx="62332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  </a:t>
            </a:r>
          </a:p>
          <a:p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X, Y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축의 범위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xmin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xmax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ymin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ymax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0A05E-6E81-4CF1-B064-45ED2975F3C6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7)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79FF1-05F5-4E78-B432-5F82C2070460}"/>
              </a:ext>
            </a:extLst>
          </p:cNvPr>
          <p:cNvSpPr txBox="1"/>
          <p:nvPr/>
        </p:nvSpPr>
        <p:spPr>
          <a:xfrm>
            <a:off x="6699032" y="2424035"/>
            <a:ext cx="5345823" cy="3687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Axis()</a:t>
            </a:r>
            <a:r>
              <a:rPr lang="ko-KR" altLang="en-US" sz="2000" b="1" dirty="0">
                <a:latin typeface="+mn-ea"/>
              </a:rPr>
              <a:t>함수에 다음과 같은 형태로 </a:t>
            </a:r>
            <a:r>
              <a:rPr lang="en-US" altLang="ko-KR" sz="2000" b="1" dirty="0">
                <a:latin typeface="+mn-ea"/>
              </a:rPr>
              <a:t>X,Y</a:t>
            </a:r>
            <a:r>
              <a:rPr lang="ko-KR" altLang="en-US" sz="2000" b="1" dirty="0">
                <a:latin typeface="+mn-ea"/>
              </a:rPr>
              <a:t>축의 범위를 지정할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Axis()</a:t>
            </a:r>
            <a:r>
              <a:rPr lang="ko-KR" altLang="en-US" sz="2000" b="1" dirty="0">
                <a:latin typeface="+mn-ea"/>
              </a:rPr>
              <a:t>함수에 반드시 네 개의 값이 있어야 합니다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err="1">
                <a:latin typeface="+mn-ea"/>
              </a:rPr>
              <a:t>입력값이</a:t>
            </a:r>
            <a:r>
              <a:rPr lang="ko-KR" altLang="en-US" sz="2000" b="1" dirty="0">
                <a:latin typeface="+mn-ea"/>
              </a:rPr>
              <a:t> 없으면 데이터에 맞게 자동으로 범위를 지정합니다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6390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19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범위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2037849" y="221706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F5CA20-7A76-4B82-A90C-5D2B3F7D8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24" y="2217062"/>
            <a:ext cx="491195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9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23CD58-1F9C-4540-A468-F93B6406B667}"/>
              </a:ext>
            </a:extLst>
          </p:cNvPr>
          <p:cNvGrpSpPr/>
          <p:nvPr/>
        </p:nvGrpSpPr>
        <p:grpSpPr>
          <a:xfrm>
            <a:off x="3515037" y="1611098"/>
            <a:ext cx="6425766" cy="3919136"/>
            <a:chOff x="3636897" y="1300346"/>
            <a:chExt cx="6425766" cy="3919136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6C78808E-B05E-4530-9604-7D61B348BBEF}"/>
                </a:ext>
              </a:extLst>
            </p:cNvPr>
            <p:cNvSpPr txBox="1">
              <a:spLocks/>
            </p:cNvSpPr>
            <p:nvPr/>
          </p:nvSpPr>
          <p:spPr>
            <a:xfrm>
              <a:off x="3636897" y="1300346"/>
              <a:ext cx="4716870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271010-FDA0-4D00-5599-FFA06BA3E8D8}"/>
                </a:ext>
              </a:extLst>
            </p:cNvPr>
            <p:cNvSpPr txBox="1"/>
            <p:nvPr/>
          </p:nvSpPr>
          <p:spPr>
            <a:xfrm>
              <a:off x="4998371" y="2147359"/>
              <a:ext cx="5064292" cy="3072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Matplotlib, </a:t>
              </a: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Polyfit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Numpy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FFC000"/>
                </a:buClr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Pandas</a:t>
              </a: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 &amp; </a:t>
              </a:r>
              <a:r>
                <a:rPr lang="en-US" altLang="ko-KR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Github</a:t>
              </a: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Clr>
                  <a:srgbClr val="FFC000"/>
                </a:buClr>
                <a:buFont typeface="Wingdings" panose="05000000000000000000" pitchFamily="2" charset="2"/>
                <a:buChar char="l"/>
              </a:pPr>
              <a:endPara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lnSpc>
                  <a:spcPct val="200000"/>
                </a:lnSpc>
                <a:buClr>
                  <a:schemeClr val="accent4"/>
                </a:buClr>
                <a:buFontTx/>
                <a:buChar char="●"/>
              </a:pP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192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스케일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5619404" y="2378769"/>
            <a:ext cx="6047079" cy="30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Matplotlib.pyplot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모듈에서 </a:t>
            </a:r>
            <a:r>
              <a:rPr lang="en-US" altLang="ko-KR" sz="2000" b="1" dirty="0" err="1">
                <a:latin typeface="+mn-ea"/>
              </a:rPr>
              <a:t>xscale</a:t>
            </a:r>
            <a:r>
              <a:rPr lang="en-US" altLang="ko-KR" sz="2000" b="1" dirty="0">
                <a:latin typeface="+mn-ea"/>
              </a:rPr>
              <a:t>(), </a:t>
            </a:r>
            <a:r>
              <a:rPr lang="en-US" altLang="ko-KR" sz="2000" b="1" dirty="0" err="1">
                <a:latin typeface="+mn-ea"/>
              </a:rPr>
              <a:t>yscale</a:t>
            </a:r>
            <a:r>
              <a:rPr lang="en-US" altLang="ko-KR" sz="2000" b="1" dirty="0">
                <a:latin typeface="+mn-ea"/>
              </a:rPr>
              <a:t>() </a:t>
            </a:r>
            <a:r>
              <a:rPr lang="ko-KR" altLang="en-US" sz="2000" b="1" dirty="0">
                <a:latin typeface="+mn-ea"/>
              </a:rPr>
              <a:t>함수를 사용해서 그래프의 축 스케일을 다양하게 지정할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축은 기본적으로 </a:t>
            </a:r>
            <a:r>
              <a:rPr lang="en-US" altLang="ko-KR" sz="2000" b="1" dirty="0">
                <a:latin typeface="+mn-ea"/>
              </a:rPr>
              <a:t>‘linear’ </a:t>
            </a:r>
            <a:r>
              <a:rPr lang="ko-KR" altLang="en-US" sz="2000" b="1" dirty="0">
                <a:latin typeface="+mn-ea"/>
              </a:rPr>
              <a:t>스케일로 표시되지만 </a:t>
            </a:r>
            <a:r>
              <a:rPr lang="en-US" altLang="ko-KR" sz="2000" b="1" dirty="0">
                <a:latin typeface="+mn-ea"/>
              </a:rPr>
              <a:t>‘log‘, ‘logit’ </a:t>
            </a:r>
            <a:r>
              <a:rPr lang="ko-KR" altLang="en-US" sz="2000" b="1" dirty="0">
                <a:latin typeface="+mn-ea"/>
              </a:rPr>
              <a:t>등으로 변경할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158000-75AB-472C-964C-A5B7E307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8" y="2213503"/>
            <a:ext cx="48978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5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X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스케일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F0E04E-14AB-46A1-9510-A82F0B8B9403}"/>
              </a:ext>
            </a:extLst>
          </p:cNvPr>
          <p:cNvSpPr/>
          <p:nvPr/>
        </p:nvSpPr>
        <p:spPr>
          <a:xfrm>
            <a:off x="499895" y="2695902"/>
            <a:ext cx="5119510" cy="3452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CD9FB-2530-47C2-8E60-A1D0AB11C050}"/>
              </a:ext>
            </a:extLst>
          </p:cNvPr>
          <p:cNvSpPr txBox="1"/>
          <p:nvPr/>
        </p:nvSpPr>
        <p:spPr>
          <a:xfrm>
            <a:off x="687767" y="2803365"/>
            <a:ext cx="479863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**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xscale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symlog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0A05E-6E81-4CF1-B064-45ED2975F3C6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8)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B257E9-7913-4756-8620-A949EB6C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94284"/>
            <a:ext cx="5495328" cy="360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0381C3-B614-4265-B9B3-90F51D8C0E83}"/>
              </a:ext>
            </a:extLst>
          </p:cNvPr>
          <p:cNvSpPr/>
          <p:nvPr/>
        </p:nvSpPr>
        <p:spPr>
          <a:xfrm>
            <a:off x="6096000" y="221706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371915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X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스케일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922227" y="2449768"/>
            <a:ext cx="10522077" cy="219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 err="1">
                <a:latin typeface="+mn-ea"/>
              </a:rPr>
              <a:t>Xscale</a:t>
            </a:r>
            <a:r>
              <a:rPr lang="en-US" altLang="ko-KR" sz="2400" b="1" dirty="0">
                <a:latin typeface="+mn-ea"/>
              </a:rPr>
              <a:t>() </a:t>
            </a:r>
            <a:r>
              <a:rPr lang="ko-KR" altLang="en-US" sz="2400" b="1" dirty="0">
                <a:latin typeface="+mn-ea"/>
              </a:rPr>
              <a:t>함수를 사용해서 </a:t>
            </a:r>
            <a:r>
              <a:rPr lang="en-US" altLang="ko-KR" sz="2400" b="1" dirty="0">
                <a:latin typeface="+mn-ea"/>
              </a:rPr>
              <a:t>X</a:t>
            </a:r>
            <a:r>
              <a:rPr lang="ko-KR" altLang="en-US" sz="2400" b="1" dirty="0">
                <a:latin typeface="+mn-ea"/>
              </a:rPr>
              <a:t>축의 스케일을 </a:t>
            </a:r>
            <a:r>
              <a:rPr lang="en-US" altLang="ko-KR" sz="2400" b="1" dirty="0">
                <a:latin typeface="+mn-ea"/>
              </a:rPr>
              <a:t>‘</a:t>
            </a:r>
            <a:r>
              <a:rPr lang="en-US" altLang="ko-KR" sz="2400" b="1" dirty="0" err="1">
                <a:latin typeface="+mn-ea"/>
              </a:rPr>
              <a:t>symlog</a:t>
            </a:r>
            <a:r>
              <a:rPr lang="en-US" altLang="ko-KR" sz="2400" b="1" dirty="0">
                <a:latin typeface="+mn-ea"/>
              </a:rPr>
              <a:t>’</a:t>
            </a:r>
            <a:r>
              <a:rPr lang="ko-KR" altLang="en-US" sz="2400" b="1" dirty="0">
                <a:latin typeface="+mn-ea"/>
              </a:rPr>
              <a:t>로 지정했습니다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+mn-ea"/>
              </a:rPr>
              <a:t>‘</a:t>
            </a:r>
            <a:r>
              <a:rPr lang="en-US" altLang="ko-KR" sz="2400" b="1" dirty="0" err="1">
                <a:latin typeface="+mn-ea"/>
              </a:rPr>
              <a:t>symlog</a:t>
            </a:r>
            <a:r>
              <a:rPr lang="en-US" altLang="ko-KR" sz="2400" b="1" dirty="0">
                <a:latin typeface="+mn-ea"/>
              </a:rPr>
              <a:t>’</a:t>
            </a:r>
            <a:r>
              <a:rPr lang="ko-KR" altLang="en-US" sz="2400" b="1" dirty="0">
                <a:latin typeface="+mn-ea"/>
              </a:rPr>
              <a:t>는 </a:t>
            </a:r>
            <a:r>
              <a:rPr lang="en-US" altLang="ko-KR" sz="2400" b="1" dirty="0">
                <a:latin typeface="+mn-ea"/>
              </a:rPr>
              <a:t>Symmetrical Log Scale </a:t>
            </a:r>
            <a:r>
              <a:rPr lang="ko-KR" altLang="en-US" sz="2400" b="1" dirty="0">
                <a:latin typeface="+mn-ea"/>
              </a:rPr>
              <a:t>입니다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+mn-ea"/>
              </a:rPr>
              <a:t>축의 원점을 기준으로 양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음의 방향이 대칭적인 로그 스케일입니다</a:t>
            </a:r>
            <a:r>
              <a:rPr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9068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Y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스케일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F0E04E-14AB-46A1-9510-A82F0B8B9403}"/>
              </a:ext>
            </a:extLst>
          </p:cNvPr>
          <p:cNvSpPr/>
          <p:nvPr/>
        </p:nvSpPr>
        <p:spPr>
          <a:xfrm>
            <a:off x="499895" y="2695902"/>
            <a:ext cx="5119510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CD9FB-2530-47C2-8E60-A1D0AB11C050}"/>
              </a:ext>
            </a:extLst>
          </p:cNvPr>
          <p:cNvSpPr txBox="1"/>
          <p:nvPr/>
        </p:nvSpPr>
        <p:spPr>
          <a:xfrm>
            <a:off x="687767" y="2803365"/>
            <a:ext cx="479863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.exp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plt.yscale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('linear')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yscale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0A05E-6E81-4CF1-B064-45ED2975F3C6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9)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B8F39-FDAB-4785-870F-DFAB4AE1D8D3}"/>
              </a:ext>
            </a:extLst>
          </p:cNvPr>
          <p:cNvSpPr txBox="1"/>
          <p:nvPr/>
        </p:nvSpPr>
        <p:spPr>
          <a:xfrm>
            <a:off x="5827421" y="3228401"/>
            <a:ext cx="6047079" cy="1841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Yscale</a:t>
            </a:r>
            <a:r>
              <a:rPr lang="en-US" altLang="ko-KR" sz="2000" b="1" dirty="0">
                <a:latin typeface="+mn-ea"/>
              </a:rPr>
              <a:t>() </a:t>
            </a:r>
            <a:r>
              <a:rPr lang="ko-KR" altLang="en-US" sz="2000" b="1" dirty="0">
                <a:latin typeface="+mn-ea"/>
              </a:rPr>
              <a:t>함수를 사용해서 </a:t>
            </a:r>
            <a:r>
              <a:rPr lang="en-US" altLang="ko-KR" sz="2000" b="1" dirty="0">
                <a:latin typeface="+mn-ea"/>
              </a:rPr>
              <a:t>Y</a:t>
            </a:r>
            <a:r>
              <a:rPr lang="ko-KR" altLang="en-US" sz="2000" b="1" dirty="0">
                <a:latin typeface="+mn-ea"/>
              </a:rPr>
              <a:t>축의 스케일을 지정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로그 스케일은 지수함수와 같이 기하급수적으로 변화하는 데이터를 표현하는데 적합합니다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9562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Y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 스케일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0381C3-B614-4265-B9B3-90F51D8C0E83}"/>
              </a:ext>
            </a:extLst>
          </p:cNvPr>
          <p:cNvSpPr/>
          <p:nvPr/>
        </p:nvSpPr>
        <p:spPr>
          <a:xfrm>
            <a:off x="862315" y="221706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953862-09BE-448A-8B40-A5C42D916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34"/>
          <a:stretch/>
        </p:blipFill>
        <p:spPr>
          <a:xfrm>
            <a:off x="356833" y="2756350"/>
            <a:ext cx="5413397" cy="36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C4FA6E-BD6D-4509-9FA0-7FF935399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61"/>
          <a:stretch/>
        </p:blipFill>
        <p:spPr>
          <a:xfrm>
            <a:off x="6212025" y="2778269"/>
            <a:ext cx="523227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67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1970690" y="2651845"/>
            <a:ext cx="8198068" cy="926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2116936" y="2840287"/>
            <a:ext cx="9128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3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altLang="ko-KR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8237A62D-3B60-4F90-A94C-CB205FF3DB18}"/>
              </a:ext>
            </a:extLst>
          </p:cNvPr>
          <p:cNvSpPr/>
          <p:nvPr/>
        </p:nvSpPr>
        <p:spPr>
          <a:xfrm rot="5400000">
            <a:off x="8805496" y="1833791"/>
            <a:ext cx="740979" cy="781616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24545A49-E8EE-4AAA-94E7-6D26721D97F7}"/>
              </a:ext>
            </a:extLst>
          </p:cNvPr>
          <p:cNvSpPr txBox="1">
            <a:spLocks/>
          </p:cNvSpPr>
          <p:nvPr/>
        </p:nvSpPr>
        <p:spPr>
          <a:xfrm>
            <a:off x="5793581" y="1566430"/>
            <a:ext cx="3540762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string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C5747-874D-4808-A36D-483EC2B65729}"/>
              </a:ext>
            </a:extLst>
          </p:cNvPr>
          <p:cNvSpPr txBox="1"/>
          <p:nvPr/>
        </p:nvSpPr>
        <p:spPr>
          <a:xfrm>
            <a:off x="136111" y="3797922"/>
            <a:ext cx="11919777" cy="1764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X,Y </a:t>
            </a:r>
            <a:r>
              <a:rPr lang="ko-KR" altLang="en-US" sz="2000" b="1" dirty="0">
                <a:latin typeface="+mn-ea"/>
              </a:rPr>
              <a:t>값 인자에 대해 선의 색상과 형태를 지정하는 포맷 문자열을 세번째 인자에 입력할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포맷 문자열 </a:t>
            </a:r>
            <a:r>
              <a:rPr lang="en-US" altLang="ko-KR" sz="2000" b="1" dirty="0">
                <a:latin typeface="+mn-ea"/>
              </a:rPr>
              <a:t>‘r’</a:t>
            </a:r>
            <a:r>
              <a:rPr lang="ko-KR" altLang="en-US" sz="2000" b="1" dirty="0">
                <a:latin typeface="+mn-ea"/>
              </a:rPr>
              <a:t>는 빨간색</a:t>
            </a:r>
            <a:r>
              <a:rPr lang="en-US" altLang="ko-KR" sz="2000" b="1" dirty="0">
                <a:latin typeface="+mn-ea"/>
              </a:rPr>
              <a:t>(red) </a:t>
            </a:r>
            <a:r>
              <a:rPr lang="ko-KR" altLang="en-US" sz="2000" b="1" dirty="0">
                <a:latin typeface="+mn-ea"/>
              </a:rPr>
              <a:t>마커를 의미 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332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1114749" y="2695902"/>
            <a:ext cx="7530009" cy="316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1302623" y="2803365"/>
            <a:ext cx="77152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2.8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1114750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10)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731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2037849" y="221706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CD84EC-886C-4C88-8FFA-4BE5B5276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24" y="2217062"/>
            <a:ext cx="53174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12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1114749" y="2695902"/>
            <a:ext cx="9605803" cy="3168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1302623" y="2803365"/>
            <a:ext cx="97746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limegreen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2.8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'violet'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1114750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11)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1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29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2037849" y="221706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771031-7731-4BC9-870E-10BE1D25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24" y="2198262"/>
            <a:ext cx="53609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5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b="1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0420F-FC95-48DB-B840-08FAEE2D5032}"/>
              </a:ext>
            </a:extLst>
          </p:cNvPr>
          <p:cNvSpPr txBox="1"/>
          <p:nvPr/>
        </p:nvSpPr>
        <p:spPr>
          <a:xfrm>
            <a:off x="5426111" y="2053655"/>
            <a:ext cx="13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3 - 1</a:t>
            </a:r>
          </a:p>
        </p:txBody>
      </p:sp>
    </p:spTree>
    <p:extLst>
      <p:ext uri="{BB962C8B-B14F-4D97-AF65-F5344CB8AC3E}">
        <p14:creationId xmlns:p14="http://schemas.microsoft.com/office/powerpoint/2010/main" val="3740325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1087559" y="1918812"/>
            <a:ext cx="10016882" cy="164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기본 색상</a:t>
            </a:r>
            <a:endParaRPr lang="en-US" altLang="ko-KR" sz="2000" b="1" dirty="0">
              <a:latin typeface="+mn-ea"/>
            </a:endParaRPr>
          </a:p>
          <a:p>
            <a:pPr lvl="1">
              <a:lnSpc>
                <a:spcPct val="250000"/>
              </a:lnSpc>
            </a:pPr>
            <a:r>
              <a:rPr lang="en-US" altLang="ko-KR" sz="2000" b="1" dirty="0">
                <a:latin typeface="+mn-ea"/>
              </a:rPr>
              <a:t>- </a:t>
            </a:r>
            <a:r>
              <a:rPr lang="ko-KR" altLang="en-US" sz="2000" b="1" dirty="0">
                <a:latin typeface="+mn-ea"/>
              </a:rPr>
              <a:t>아래의 색상은 간단한 문자열을 사용해서 색상을 지정할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35B06B-A2CA-4274-B0A0-5DF9202C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57" y="3817694"/>
            <a:ext cx="8729286" cy="214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22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색상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387455" y="1894784"/>
            <a:ext cx="5605524" cy="2418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CSS </a:t>
            </a:r>
            <a:r>
              <a:rPr lang="ko-KR" altLang="en-US" sz="2000" b="1" dirty="0">
                <a:latin typeface="+mn-ea"/>
              </a:rPr>
              <a:t>색상</a:t>
            </a:r>
            <a:endParaRPr lang="en-US" altLang="ko-KR" sz="2000" b="1" dirty="0">
              <a:latin typeface="+mn-ea"/>
            </a:endParaRPr>
          </a:p>
          <a:p>
            <a:pPr lvl="1">
              <a:lnSpc>
                <a:spcPct val="250000"/>
              </a:lnSpc>
            </a:pPr>
            <a:r>
              <a:rPr lang="en-US" altLang="ko-KR" sz="2000" b="1" dirty="0">
                <a:latin typeface="+mn-ea"/>
              </a:rPr>
              <a:t>- </a:t>
            </a:r>
            <a:r>
              <a:rPr lang="ko-KR" altLang="en-US" sz="2000" b="1" dirty="0">
                <a:latin typeface="+mn-ea"/>
              </a:rPr>
              <a:t>아래의 색상은 간단한 문자열을 사용해서 색상을 지정할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A765BD-74CE-4D8A-86BF-B42B9F00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538" y="599213"/>
            <a:ext cx="5860838" cy="56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54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1221113" y="3674058"/>
            <a:ext cx="9749773" cy="164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Plot() </a:t>
            </a:r>
            <a:r>
              <a:rPr lang="ko-KR" altLang="en-US" sz="2000" b="1" dirty="0">
                <a:latin typeface="+mn-ea"/>
              </a:rPr>
              <a:t>함수에 </a:t>
            </a:r>
            <a:r>
              <a:rPr lang="en-US" altLang="ko-KR" sz="2000" b="1" dirty="0">
                <a:latin typeface="+mn-ea"/>
              </a:rPr>
              <a:t>‘</a:t>
            </a:r>
            <a:r>
              <a:rPr lang="en-US" altLang="ko-KR" sz="2000" b="1" dirty="0" err="1">
                <a:latin typeface="+mn-ea"/>
              </a:rPr>
              <a:t>bo</a:t>
            </a:r>
            <a:r>
              <a:rPr lang="en-US" altLang="ko-KR" sz="2000" b="1" dirty="0">
                <a:latin typeface="+mn-ea"/>
              </a:rPr>
              <a:t>’</a:t>
            </a:r>
            <a:r>
              <a:rPr lang="ko-KR" altLang="en-US" sz="2000" b="1" dirty="0">
                <a:latin typeface="+mn-ea"/>
              </a:rPr>
              <a:t>를 입력해주면 파란색의 원형 마커로 그래프가 표시됩니다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lvl="1">
              <a:lnSpc>
                <a:spcPct val="250000"/>
              </a:lnSpc>
            </a:pPr>
            <a:r>
              <a:rPr lang="en-US" altLang="ko-KR" sz="2000" b="1" dirty="0">
                <a:latin typeface="+mn-ea"/>
              </a:rPr>
              <a:t>- ‘b’</a:t>
            </a:r>
            <a:r>
              <a:rPr lang="ko-KR" altLang="en-US" sz="2000" b="1" dirty="0">
                <a:latin typeface="+mn-ea"/>
              </a:rPr>
              <a:t>는 </a:t>
            </a:r>
            <a:r>
              <a:rPr lang="en-US" altLang="ko-KR" sz="2000" b="1" dirty="0">
                <a:latin typeface="+mn-ea"/>
              </a:rPr>
              <a:t>blue, ‘o’</a:t>
            </a:r>
            <a:r>
              <a:rPr lang="ko-KR" altLang="en-US" sz="2000" b="1" dirty="0">
                <a:latin typeface="+mn-ea"/>
              </a:rPr>
              <a:t>는 </a:t>
            </a:r>
            <a:r>
              <a:rPr lang="en-US" altLang="ko-KR" sz="2000" b="1" dirty="0">
                <a:latin typeface="+mn-ea"/>
              </a:rPr>
              <a:t>circle</a:t>
            </a:r>
            <a:r>
              <a:rPr lang="ko-KR" altLang="en-US" sz="2000" b="1" dirty="0">
                <a:latin typeface="+mn-ea"/>
              </a:rPr>
              <a:t>을 나타내는 문자입니다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DA4DAC-90AD-4609-8622-C92A1BD0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17" y="2045230"/>
            <a:ext cx="5976376" cy="16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77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6452699" cy="2175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62648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12)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9CA46A-1370-4D6D-BFDA-274AA3EA737A}"/>
              </a:ext>
            </a:extLst>
          </p:cNvPr>
          <p:cNvSpPr/>
          <p:nvPr/>
        </p:nvSpPr>
        <p:spPr>
          <a:xfrm>
            <a:off x="6858001" y="156956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B0B01A-ED8A-4B0A-B850-0E691293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390" y="2080118"/>
            <a:ext cx="49392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52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2124727" y="4044264"/>
            <a:ext cx="9749773" cy="145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+mn-ea"/>
              </a:rPr>
              <a:t>‘</a:t>
            </a:r>
            <a:r>
              <a:rPr lang="en-US" altLang="ko-KR" sz="2400" b="1" dirty="0" err="1">
                <a:latin typeface="+mn-ea"/>
              </a:rPr>
              <a:t>bo</a:t>
            </a:r>
            <a:r>
              <a:rPr lang="en-US" altLang="ko-KR" sz="2400" b="1" dirty="0">
                <a:latin typeface="+mn-ea"/>
              </a:rPr>
              <a:t>-’</a:t>
            </a:r>
            <a:r>
              <a:rPr lang="ko-KR" altLang="en-US" sz="2400" b="1" dirty="0">
                <a:latin typeface="+mn-ea"/>
              </a:rPr>
              <a:t>는 파란색의 원형 마커와 실선을 의미합니다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+mn-ea"/>
              </a:rPr>
              <a:t>‘</a:t>
            </a:r>
            <a:r>
              <a:rPr lang="en-US" altLang="ko-KR" sz="2400" b="1" dirty="0" err="1">
                <a:latin typeface="+mn-ea"/>
              </a:rPr>
              <a:t>bo</a:t>
            </a:r>
            <a:r>
              <a:rPr lang="en-US" altLang="ko-KR" sz="2400" b="1" dirty="0">
                <a:latin typeface="+mn-ea"/>
              </a:rPr>
              <a:t>- -’</a:t>
            </a:r>
            <a:r>
              <a:rPr lang="ko-KR" altLang="en-US" sz="2400" b="1" dirty="0">
                <a:latin typeface="+mn-ea"/>
              </a:rPr>
              <a:t>는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파란색의 원형 마커와 점선을 의미합니다</a:t>
            </a:r>
            <a:r>
              <a:rPr lang="en-US" altLang="ko-KR" sz="2400" b="1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B60982-FDAC-4981-BB9D-155008020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818624" y="2097439"/>
            <a:ext cx="5427692" cy="18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8A2B28-5ECA-493D-A4F4-40F4EE262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20"/>
          <a:stretch/>
        </p:blipFill>
        <p:spPr>
          <a:xfrm>
            <a:off x="6255252" y="1782821"/>
            <a:ext cx="55070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61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11193522" cy="2978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110056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([1, 2, 3, 4], [2, 3, 5, 10], '</a:t>
            </a:r>
            <a:r>
              <a:rPr lang="en-US" altLang="ko-K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-')    #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파란색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마커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실선</a:t>
            </a:r>
            <a:endParaRPr lang="ko-KR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파란색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마커 </a:t>
            </a:r>
            <a:r>
              <a:rPr lang="en-US" altLang="ko-K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점선</a:t>
            </a:r>
            <a:endParaRPr lang="ko-KR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'X-Axis'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'Y-Axis’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13)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270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9842129" y="150967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5BCC20-A530-4375-AA2E-CF1999560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61"/>
          <a:stretch/>
        </p:blipFill>
        <p:spPr>
          <a:xfrm>
            <a:off x="328010" y="2134419"/>
            <a:ext cx="5425658" cy="36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22DD72-2F05-4771-9DD9-97A799AC3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90"/>
          <a:stretch/>
        </p:blipFill>
        <p:spPr>
          <a:xfrm>
            <a:off x="6096000" y="1924831"/>
            <a:ext cx="5437003" cy="38095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5389AF-95AE-4369-B289-0B954F0BF07F}"/>
              </a:ext>
            </a:extLst>
          </p:cNvPr>
          <p:cNvSpPr txBox="1"/>
          <p:nvPr/>
        </p:nvSpPr>
        <p:spPr>
          <a:xfrm>
            <a:off x="2464490" y="5848250"/>
            <a:ext cx="1574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/>
              <a:t>실선 </a:t>
            </a:r>
            <a:r>
              <a:rPr lang="en-US" altLang="ko-KR" sz="1800" dirty="0"/>
              <a:t>+ </a:t>
            </a:r>
            <a:r>
              <a:rPr lang="ko-KR" altLang="en-US" sz="1800" dirty="0"/>
              <a:t>마커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48D18C-0427-41C7-8C0F-EA4CB32456BC}"/>
              </a:ext>
            </a:extLst>
          </p:cNvPr>
          <p:cNvSpPr txBox="1"/>
          <p:nvPr/>
        </p:nvSpPr>
        <p:spPr>
          <a:xfrm>
            <a:off x="8153400" y="5848250"/>
            <a:ext cx="1574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/>
              <a:t>점선 </a:t>
            </a:r>
            <a:r>
              <a:rPr lang="en-US" altLang="ko-KR" sz="1800" dirty="0"/>
              <a:t>+ </a:t>
            </a:r>
            <a:r>
              <a:rPr lang="ko-KR" altLang="en-US" sz="1800" dirty="0"/>
              <a:t>마커</a:t>
            </a:r>
          </a:p>
        </p:txBody>
      </p:sp>
    </p:spTree>
    <p:extLst>
      <p:ext uri="{BB962C8B-B14F-4D97-AF65-F5344CB8AC3E}">
        <p14:creationId xmlns:p14="http://schemas.microsoft.com/office/powerpoint/2010/main" val="497447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317500" y="2217062"/>
            <a:ext cx="5464705" cy="3687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선</a:t>
            </a:r>
            <a:r>
              <a:rPr lang="en-US" altLang="ko-KR" sz="2000" b="1" dirty="0">
                <a:latin typeface="+mn-ea"/>
              </a:rPr>
              <a:t>/</a:t>
            </a:r>
            <a:r>
              <a:rPr lang="ko-KR" altLang="en-US" sz="2000" b="1" dirty="0">
                <a:latin typeface="+mn-ea"/>
              </a:rPr>
              <a:t>마커 표시 형식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‘b‘  # blue </a:t>
            </a:r>
            <a:r>
              <a:rPr lang="en-US" altLang="ko-KR" sz="2000" b="1" dirty="0" err="1">
                <a:latin typeface="+mn-ea"/>
              </a:rPr>
              <a:t>markes</a:t>
            </a:r>
            <a:r>
              <a:rPr lang="en-US" altLang="ko-KR" sz="2000" b="1" dirty="0">
                <a:latin typeface="+mn-ea"/>
              </a:rPr>
              <a:t> with default shape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‘</a:t>
            </a:r>
            <a:r>
              <a:rPr lang="en-US" altLang="ko-KR" sz="2000" b="1" dirty="0" err="1">
                <a:latin typeface="+mn-ea"/>
              </a:rPr>
              <a:t>ro</a:t>
            </a:r>
            <a:r>
              <a:rPr lang="en-US" altLang="ko-KR" sz="2000" b="1" dirty="0">
                <a:latin typeface="+mn-ea"/>
              </a:rPr>
              <a:t>’  # red circle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‘g-’  # green solid line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‘- -’  # dashed line with default color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1E5E92-FB26-49F7-ACAD-CB7CB87C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28" y="1869985"/>
            <a:ext cx="6700572" cy="4851490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1D9280-5FA9-4197-A911-D7D0B613C9FA}"/>
              </a:ext>
            </a:extLst>
          </p:cNvPr>
          <p:cNvSpPr/>
          <p:nvPr/>
        </p:nvSpPr>
        <p:spPr>
          <a:xfrm>
            <a:off x="5173928" y="1869985"/>
            <a:ext cx="3458095" cy="2428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686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여러 개의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1221113" y="3674058"/>
            <a:ext cx="10223191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Plot() </a:t>
            </a:r>
            <a:r>
              <a:rPr lang="ko-KR" altLang="en-US" sz="2000" b="1" dirty="0">
                <a:latin typeface="+mn-ea"/>
              </a:rPr>
              <a:t>함수에</a:t>
            </a:r>
            <a:r>
              <a:rPr lang="en-US" altLang="ko-KR" sz="2000" b="1" dirty="0">
                <a:latin typeface="+mn-ea"/>
              </a:rPr>
              <a:t> x</a:t>
            </a:r>
            <a:r>
              <a:rPr lang="ko-KR" altLang="en-US" sz="2000" b="1" dirty="0">
                <a:latin typeface="+mn-ea"/>
              </a:rPr>
              <a:t>값</a:t>
            </a:r>
            <a:r>
              <a:rPr lang="en-US" altLang="ko-KR" sz="2000" b="1" dirty="0">
                <a:latin typeface="+mn-ea"/>
              </a:rPr>
              <a:t>, y</a:t>
            </a:r>
            <a:r>
              <a:rPr lang="ko-KR" altLang="en-US" sz="2000" b="1" dirty="0">
                <a:latin typeface="+mn-ea"/>
              </a:rPr>
              <a:t>값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스타일을 순서대로 세 번씩 입력하면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세 개의 곡선이 동시에 그려집니다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7D283F-450F-42D0-A1E5-B9FA1C5D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54" y="2454874"/>
            <a:ext cx="768272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47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39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여러 개의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11193522" cy="2978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110056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'r--'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'g-.'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14)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12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그래프 그리기</a:t>
            </a:r>
          </a:p>
        </p:txBody>
      </p:sp>
      <p:grpSp>
        <p:nvGrpSpPr>
          <p:cNvPr id="33" name="object 2">
            <a:extLst>
              <a:ext uri="{FF2B5EF4-FFF2-40B4-BE49-F238E27FC236}">
                <a16:creationId xmlns:a16="http://schemas.microsoft.com/office/drawing/2014/main" id="{29908F25-DC45-4EE8-A509-6CFA968E216F}"/>
              </a:ext>
            </a:extLst>
          </p:cNvPr>
          <p:cNvGrpSpPr/>
          <p:nvPr/>
        </p:nvGrpSpPr>
        <p:grpSpPr>
          <a:xfrm>
            <a:off x="307128" y="1986751"/>
            <a:ext cx="2408913" cy="2983237"/>
            <a:chOff x="0" y="1981033"/>
            <a:chExt cx="2579370" cy="3277235"/>
          </a:xfrm>
        </p:grpSpPr>
        <p:sp>
          <p:nvSpPr>
            <p:cNvPr id="34" name="object 3">
              <a:extLst>
                <a:ext uri="{FF2B5EF4-FFF2-40B4-BE49-F238E27FC236}">
                  <a16:creationId xmlns:a16="http://schemas.microsoft.com/office/drawing/2014/main" id="{6DF2507C-1DDF-41AC-AF0F-CBD5FCBA1A53}"/>
                </a:ext>
              </a:extLst>
            </p:cNvPr>
            <p:cNvSpPr/>
            <p:nvPr/>
          </p:nvSpPr>
          <p:spPr>
            <a:xfrm>
              <a:off x="0" y="1981033"/>
              <a:ext cx="2578862" cy="32768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5211C8FA-3E74-4333-8FC5-F7E864EA56CD}"/>
                </a:ext>
              </a:extLst>
            </p:cNvPr>
            <p:cNvSpPr/>
            <p:nvPr/>
          </p:nvSpPr>
          <p:spPr>
            <a:xfrm>
              <a:off x="115823" y="2142744"/>
              <a:ext cx="2115312" cy="27492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9">
            <a:extLst>
              <a:ext uri="{FF2B5EF4-FFF2-40B4-BE49-F238E27FC236}">
                <a16:creationId xmlns:a16="http://schemas.microsoft.com/office/drawing/2014/main" id="{9018CEF7-5A0F-45CB-9A08-F2BFFB726866}"/>
              </a:ext>
            </a:extLst>
          </p:cNvPr>
          <p:cNvGrpSpPr/>
          <p:nvPr/>
        </p:nvGrpSpPr>
        <p:grpSpPr>
          <a:xfrm>
            <a:off x="1184952" y="1617208"/>
            <a:ext cx="10566480" cy="3623584"/>
            <a:chOff x="877824" y="1548384"/>
            <a:chExt cx="11314176" cy="3980688"/>
          </a:xfrm>
        </p:grpSpPr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B04052CA-D0B1-4D1D-988E-EBD31735680A}"/>
                </a:ext>
              </a:extLst>
            </p:cNvPr>
            <p:cNvSpPr/>
            <p:nvPr/>
          </p:nvSpPr>
          <p:spPr>
            <a:xfrm>
              <a:off x="5529071" y="2682240"/>
              <a:ext cx="1628139" cy="1493520"/>
            </a:xfrm>
            <a:custGeom>
              <a:avLst/>
              <a:gdLst/>
              <a:ahLst/>
              <a:cxnLst/>
              <a:rect l="l" t="t" r="r" b="b"/>
              <a:pathLst>
                <a:path w="1628140" h="1493520">
                  <a:moveTo>
                    <a:pt x="880872" y="0"/>
                  </a:moveTo>
                  <a:lnTo>
                    <a:pt x="880872" y="373380"/>
                  </a:lnTo>
                  <a:lnTo>
                    <a:pt x="0" y="373380"/>
                  </a:lnTo>
                  <a:lnTo>
                    <a:pt x="0" y="1120140"/>
                  </a:lnTo>
                  <a:lnTo>
                    <a:pt x="880872" y="1120140"/>
                  </a:lnTo>
                  <a:lnTo>
                    <a:pt x="880872" y="1493520"/>
                  </a:lnTo>
                  <a:lnTo>
                    <a:pt x="1627631" y="746760"/>
                  </a:lnTo>
                  <a:lnTo>
                    <a:pt x="8808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F00B8905-6736-4F19-8FC0-1B5E3F90FB55}"/>
                </a:ext>
              </a:extLst>
            </p:cNvPr>
            <p:cNvSpPr/>
            <p:nvPr/>
          </p:nvSpPr>
          <p:spPr>
            <a:xfrm>
              <a:off x="5529071" y="2682240"/>
              <a:ext cx="1628139" cy="1493520"/>
            </a:xfrm>
            <a:custGeom>
              <a:avLst/>
              <a:gdLst/>
              <a:ahLst/>
              <a:cxnLst/>
              <a:rect l="l" t="t" r="r" b="b"/>
              <a:pathLst>
                <a:path w="1628140" h="1493520">
                  <a:moveTo>
                    <a:pt x="0" y="373380"/>
                  </a:moveTo>
                  <a:lnTo>
                    <a:pt x="880872" y="373380"/>
                  </a:lnTo>
                  <a:lnTo>
                    <a:pt x="880872" y="0"/>
                  </a:lnTo>
                  <a:lnTo>
                    <a:pt x="1627631" y="746760"/>
                  </a:lnTo>
                  <a:lnTo>
                    <a:pt x="880872" y="1493520"/>
                  </a:lnTo>
                  <a:lnTo>
                    <a:pt x="880872" y="1120140"/>
                  </a:lnTo>
                  <a:lnTo>
                    <a:pt x="0" y="1120140"/>
                  </a:lnTo>
                  <a:lnTo>
                    <a:pt x="0" y="37338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2">
              <a:extLst>
                <a:ext uri="{FF2B5EF4-FFF2-40B4-BE49-F238E27FC236}">
                  <a16:creationId xmlns:a16="http://schemas.microsoft.com/office/drawing/2014/main" id="{D3D371F8-1302-4F6A-9287-9B66E1A4094F}"/>
                </a:ext>
              </a:extLst>
            </p:cNvPr>
            <p:cNvSpPr/>
            <p:nvPr/>
          </p:nvSpPr>
          <p:spPr>
            <a:xfrm>
              <a:off x="2097024" y="1944624"/>
              <a:ext cx="3511296" cy="33314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093CE5AD-59EE-4718-9AD2-5B211EA37F60}"/>
                </a:ext>
              </a:extLst>
            </p:cNvPr>
            <p:cNvSpPr/>
            <p:nvPr/>
          </p:nvSpPr>
          <p:spPr>
            <a:xfrm>
              <a:off x="2295144" y="2142744"/>
              <a:ext cx="2929128" cy="27492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9C7E5375-883B-477A-935A-70DFCEF2830F}"/>
                </a:ext>
              </a:extLst>
            </p:cNvPr>
            <p:cNvSpPr/>
            <p:nvPr/>
          </p:nvSpPr>
          <p:spPr>
            <a:xfrm>
              <a:off x="877824" y="1548384"/>
              <a:ext cx="3020568" cy="2414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3AAB5078-D57F-4005-8FE3-D34E13599246}"/>
                </a:ext>
              </a:extLst>
            </p:cNvPr>
            <p:cNvSpPr/>
            <p:nvPr/>
          </p:nvSpPr>
          <p:spPr>
            <a:xfrm>
              <a:off x="1075944" y="1746504"/>
              <a:ext cx="2438400" cy="18318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6">
              <a:extLst>
                <a:ext uri="{FF2B5EF4-FFF2-40B4-BE49-F238E27FC236}">
                  <a16:creationId xmlns:a16="http://schemas.microsoft.com/office/drawing/2014/main" id="{FD888DC2-D3F3-44A4-894D-3F47DE97F6C0}"/>
                </a:ext>
              </a:extLst>
            </p:cNvPr>
            <p:cNvSpPr/>
            <p:nvPr/>
          </p:nvSpPr>
          <p:spPr>
            <a:xfrm>
              <a:off x="7156703" y="1755648"/>
              <a:ext cx="1789938" cy="24452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1E346A70-B2C5-417F-8D4F-66D1B9A9F553}"/>
                </a:ext>
              </a:extLst>
            </p:cNvPr>
            <p:cNvSpPr/>
            <p:nvPr/>
          </p:nvSpPr>
          <p:spPr>
            <a:xfrm>
              <a:off x="6086856" y="4471416"/>
              <a:ext cx="5977128" cy="10576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259A7F47-1972-49B2-B3D9-5610ACFC09E8}"/>
                </a:ext>
              </a:extLst>
            </p:cNvPr>
            <p:cNvSpPr/>
            <p:nvPr/>
          </p:nvSpPr>
          <p:spPr>
            <a:xfrm>
              <a:off x="8945880" y="1776984"/>
              <a:ext cx="3246120" cy="23012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6F485F85-FF97-433C-990E-E2A771753A0A}"/>
                </a:ext>
              </a:extLst>
            </p:cNvPr>
            <p:cNvSpPr/>
            <p:nvPr/>
          </p:nvSpPr>
          <p:spPr>
            <a:xfrm>
              <a:off x="6188456" y="362013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301"/>
                  </a:moveTo>
                  <a:lnTo>
                    <a:pt x="0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6">
            <a:extLst>
              <a:ext uri="{FF2B5EF4-FFF2-40B4-BE49-F238E27FC236}">
                <a16:creationId xmlns:a16="http://schemas.microsoft.com/office/drawing/2014/main" id="{8111A73A-6291-4E34-9381-0DC3F7A4D54F}"/>
              </a:ext>
            </a:extLst>
          </p:cNvPr>
          <p:cNvSpPr txBox="1"/>
          <p:nvPr/>
        </p:nvSpPr>
        <p:spPr>
          <a:xfrm>
            <a:off x="415297" y="4808110"/>
            <a:ext cx="8161020" cy="14344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latin typeface="Trebuchet MS"/>
                <a:cs typeface="Trebuchet MS"/>
              </a:rPr>
              <a:t>Visualize </a:t>
            </a:r>
            <a:r>
              <a:rPr sz="2800" spc="-145" dirty="0">
                <a:latin typeface="Trebuchet MS"/>
                <a:cs typeface="Trebuchet MS"/>
              </a:rPr>
              <a:t>measured </a:t>
            </a:r>
            <a:r>
              <a:rPr sz="2800" spc="-215" dirty="0">
                <a:latin typeface="Trebuchet MS"/>
                <a:cs typeface="Trebuchet MS"/>
              </a:rPr>
              <a:t>data</a:t>
            </a:r>
            <a:r>
              <a:rPr sz="2800" spc="-25" dirty="0">
                <a:latin typeface="Trebuchet MS"/>
                <a:cs typeface="Trebuchet MS"/>
              </a:rPr>
              <a:t> </a:t>
            </a:r>
            <a:r>
              <a:rPr sz="2800" spc="-195" dirty="0">
                <a:latin typeface="Trebuchet MS"/>
                <a:cs typeface="Trebuchet MS"/>
              </a:rPr>
              <a:t>(metadata)</a:t>
            </a:r>
            <a:endParaRPr sz="2800" dirty="0">
              <a:latin typeface="Trebuchet MS"/>
              <a:cs typeface="Trebuchet MS"/>
            </a:endParaRPr>
          </a:p>
          <a:p>
            <a:pPr marL="240665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latin typeface="Trebuchet MS"/>
                <a:cs typeface="Trebuchet MS"/>
              </a:rPr>
              <a:t>Analyze </a:t>
            </a:r>
            <a:r>
              <a:rPr sz="2800" spc="-204" dirty="0">
                <a:latin typeface="Trebuchet MS"/>
                <a:cs typeface="Trebuchet MS"/>
              </a:rPr>
              <a:t>metadata </a:t>
            </a:r>
            <a:r>
              <a:rPr sz="2800" spc="-175" dirty="0">
                <a:latin typeface="Trebuchet MS"/>
                <a:cs typeface="Trebuchet MS"/>
              </a:rPr>
              <a:t>and </a:t>
            </a:r>
            <a:r>
              <a:rPr sz="2800" spc="-200" dirty="0">
                <a:latin typeface="Trebuchet MS"/>
                <a:cs typeface="Trebuchet MS"/>
              </a:rPr>
              <a:t>save an </a:t>
            </a:r>
            <a:r>
              <a:rPr sz="2800" spc="-114" dirty="0">
                <a:latin typeface="Trebuchet MS"/>
                <a:cs typeface="Trebuchet MS"/>
              </a:rPr>
              <a:t>output </a:t>
            </a:r>
            <a:r>
              <a:rPr sz="2800" spc="-229" dirty="0">
                <a:latin typeface="Trebuchet MS"/>
                <a:cs typeface="Trebuchet MS"/>
              </a:rPr>
              <a:t>file </a:t>
            </a:r>
            <a:r>
              <a:rPr sz="2800" spc="-150" dirty="0">
                <a:latin typeface="Trebuchet MS"/>
                <a:cs typeface="Trebuchet MS"/>
              </a:rPr>
              <a:t>(info</a:t>
            </a:r>
            <a:r>
              <a:rPr sz="2800" spc="430" dirty="0">
                <a:latin typeface="Trebuchet MS"/>
                <a:cs typeface="Trebuchet MS"/>
              </a:rPr>
              <a:t> </a:t>
            </a:r>
            <a:r>
              <a:rPr sz="2800" spc="-204" dirty="0">
                <a:latin typeface="Trebuchet MS"/>
                <a:cs typeface="Trebuchet MS"/>
              </a:rPr>
              <a:t>file)</a:t>
            </a:r>
            <a:endParaRPr sz="2800" dirty="0">
              <a:latin typeface="Trebuchet MS"/>
              <a:cs typeface="Trebuchet MS"/>
            </a:endParaRPr>
          </a:p>
          <a:p>
            <a:pPr marL="240665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latin typeface="Trebuchet MS"/>
                <a:cs typeface="Trebuchet MS"/>
              </a:rPr>
              <a:t>Make </a:t>
            </a:r>
            <a:r>
              <a:rPr sz="2800" spc="-275" dirty="0">
                <a:latin typeface="Trebuchet MS"/>
                <a:cs typeface="Trebuchet MS"/>
              </a:rPr>
              <a:t>a </a:t>
            </a:r>
            <a:r>
              <a:rPr sz="2800" spc="-135" dirty="0">
                <a:latin typeface="Trebuchet MS"/>
                <a:cs typeface="Trebuchet MS"/>
              </a:rPr>
              <a:t>documentation </a:t>
            </a:r>
            <a:r>
              <a:rPr sz="2800" spc="-229" dirty="0">
                <a:latin typeface="Trebuchet MS"/>
                <a:cs typeface="Trebuchet MS"/>
              </a:rPr>
              <a:t>file </a:t>
            </a:r>
            <a:r>
              <a:rPr sz="2800" spc="-175" dirty="0">
                <a:latin typeface="Trebuchet MS"/>
                <a:cs typeface="Trebuchet MS"/>
              </a:rPr>
              <a:t>and </a:t>
            </a:r>
            <a:r>
              <a:rPr sz="2800" spc="-130" dirty="0">
                <a:latin typeface="Trebuchet MS"/>
                <a:cs typeface="Trebuchet MS"/>
              </a:rPr>
              <a:t>present </a:t>
            </a:r>
            <a:r>
              <a:rPr sz="2800" spc="-180" dirty="0">
                <a:latin typeface="Trebuchet MS"/>
                <a:cs typeface="Trebuchet MS"/>
              </a:rPr>
              <a:t>it </a:t>
            </a:r>
            <a:r>
              <a:rPr sz="2800" spc="-65" dirty="0">
                <a:latin typeface="Trebuchet MS"/>
                <a:cs typeface="Trebuchet MS"/>
              </a:rPr>
              <a:t>to</a:t>
            </a:r>
            <a:r>
              <a:rPr sz="2800" spc="-7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customers</a:t>
            </a:r>
            <a:endParaRPr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3224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마커 지정하기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83DE1-4E9C-462E-ABA7-5FBE0894FEA3}"/>
              </a:ext>
            </a:extLst>
          </p:cNvPr>
          <p:cNvSpPr/>
          <p:nvPr/>
        </p:nvSpPr>
        <p:spPr>
          <a:xfrm>
            <a:off x="2155457" y="225989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6117A0-F498-4207-A56E-66AC5376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32" y="2216456"/>
            <a:ext cx="467673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37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1627" y="305782"/>
            <a:ext cx="2743200" cy="365125"/>
          </a:xfrm>
        </p:spPr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이용하여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5690698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51525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Etree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사용하여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Current – Voltage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parcing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해와서 다음과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IV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그래프를 그리세요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힌트</a:t>
            </a:r>
            <a:r>
              <a:rPr lang="en-US" altLang="ko-KR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ko-KR" alt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세로축은 로그 값</a:t>
            </a:r>
            <a:r>
              <a:rPr lang="en-US" altLang="ko-KR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2000" dirty="0">
                <a:solidFill>
                  <a:srgbClr val="D4D4D4"/>
                </a:solidFill>
                <a:latin typeface="Consolas" panose="020B0609020204030204" pitchFamily="49" charset="0"/>
              </a:rPr>
              <a:t>0V </a:t>
            </a:r>
            <a:r>
              <a:rPr lang="ko-KR" alt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이하 값은 </a:t>
            </a:r>
            <a:r>
              <a:rPr lang="en-US" altLang="ko-KR" sz="2000" dirty="0">
                <a:solidFill>
                  <a:srgbClr val="D4D4D4"/>
                </a:solidFill>
                <a:latin typeface="Consolas" panose="020B0609020204030204" pitchFamily="49" charset="0"/>
              </a:rPr>
              <a:t>abs </a:t>
            </a:r>
            <a:r>
              <a:rPr lang="ko-KR" alt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함수를 이용하여 양의 값으로 바꾸기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Q)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73AC8E-C169-45A3-990F-277F99EA0E3F}"/>
              </a:ext>
            </a:extLst>
          </p:cNvPr>
          <p:cNvSpPr/>
          <p:nvPr/>
        </p:nvSpPr>
        <p:spPr>
          <a:xfrm>
            <a:off x="7173927" y="228440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350027-C091-4F25-8CD7-7CA7C6A986CC}"/>
              </a:ext>
            </a:extLst>
          </p:cNvPr>
          <p:cNvSpPr/>
          <p:nvPr/>
        </p:nvSpPr>
        <p:spPr>
          <a:xfrm>
            <a:off x="9867330" y="3132641"/>
            <a:ext cx="1676902" cy="2599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550621-2273-4A38-BF74-E07D9246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76" y="2849805"/>
            <a:ext cx="5551351" cy="33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5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1627" y="305782"/>
            <a:ext cx="2743200" cy="365125"/>
          </a:xfrm>
        </p:spPr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이용하여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6514244" cy="28432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힌트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EBA48F-E9A5-4DC4-8D3E-936F9A66900C}"/>
              </a:ext>
            </a:extLst>
          </p:cNvPr>
          <p:cNvSpPr txBox="1"/>
          <p:nvPr/>
        </p:nvSpPr>
        <p:spPr>
          <a:xfrm>
            <a:off x="499895" y="2879373"/>
            <a:ext cx="67273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"IV raw 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&amp; fitted 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"Voltage [V]"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"Current [A]"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plt.yscale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np.abs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(y),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'ko'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5046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b="1" dirty="0" err="1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Polyfit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B66AC-F41E-4744-B176-E8A0ADD08843}"/>
              </a:ext>
            </a:extLst>
          </p:cNvPr>
          <p:cNvSpPr txBox="1"/>
          <p:nvPr/>
        </p:nvSpPr>
        <p:spPr>
          <a:xfrm>
            <a:off x="5426111" y="2053655"/>
            <a:ext cx="133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3 - 2</a:t>
            </a:r>
          </a:p>
        </p:txBody>
      </p:sp>
    </p:spTree>
    <p:extLst>
      <p:ext uri="{BB962C8B-B14F-4D97-AF65-F5344CB8AC3E}">
        <p14:creationId xmlns:p14="http://schemas.microsoft.com/office/powerpoint/2010/main" val="1457288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499895" y="2424035"/>
            <a:ext cx="11150822" cy="30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실험데이터를 그래프로 그려서 관찰하면 일반적으로 데이터는 직선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곡선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지수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삼각함수 등 수학함수의 형태로 분포하게 됩니다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이러한 데이터를 적당한 형태의 함수로 표현하면 추가 실험을 하지 않아도 결과를 예측할 수 있습니다</a:t>
            </a:r>
            <a:r>
              <a:rPr lang="en-US" altLang="ko-KR" sz="2000" b="1" dirty="0">
                <a:latin typeface="+mn-ea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이와 같은 데이터 근사를 시키는 방법을 알아보려 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9120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996947" y="2449768"/>
            <a:ext cx="11150822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이 장에서는 </a:t>
            </a:r>
            <a:r>
              <a:rPr lang="en-US" altLang="ko-KR" sz="2000" b="1" dirty="0" err="1">
                <a:latin typeface="+mn-ea"/>
              </a:rPr>
              <a:t>numpy.polyfit</a:t>
            </a:r>
            <a:r>
              <a:rPr lang="en-US" altLang="ko-KR" sz="2000" b="1" dirty="0">
                <a:latin typeface="+mn-ea"/>
              </a:rPr>
              <a:t>() </a:t>
            </a:r>
            <a:r>
              <a:rPr lang="ko-KR" altLang="en-US" sz="2000" b="1" dirty="0">
                <a:latin typeface="+mn-ea"/>
              </a:rPr>
              <a:t>메소드를 사용하여 주어진 데이터에 곡선을 맞추고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   </a:t>
            </a:r>
            <a:r>
              <a:rPr lang="ko-KR" altLang="en-US" sz="2000" b="1" dirty="0">
                <a:latin typeface="+mn-ea"/>
              </a:rPr>
              <a:t>앞에서 배운 </a:t>
            </a:r>
            <a:r>
              <a:rPr lang="en-US" altLang="ko-KR" sz="2000" b="1" dirty="0">
                <a:latin typeface="+mn-ea"/>
              </a:rPr>
              <a:t>Matplotlib </a:t>
            </a:r>
            <a:r>
              <a:rPr lang="ko-KR" altLang="en-US" sz="2000" b="1" dirty="0">
                <a:latin typeface="+mn-ea"/>
              </a:rPr>
              <a:t>패키지를 사용하여 곡선을 표시하는 방법에 대해 설명하려 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1538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5690698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550282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np</a:t>
            </a:r>
          </a:p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x=[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y=[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plt.scatter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 y)</a:t>
            </a:r>
          </a:p>
          <a:p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 Plot of the data"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73AC8E-C169-45A3-990F-277F99EA0E3F}"/>
              </a:ext>
            </a:extLst>
          </p:cNvPr>
          <p:cNvSpPr/>
          <p:nvPr/>
        </p:nvSpPr>
        <p:spPr>
          <a:xfrm>
            <a:off x="7173927" y="228440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BB55AF-CE46-4FA8-BE66-81C932322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31" y="2742302"/>
            <a:ext cx="450799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5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723678" y="2449768"/>
            <a:ext cx="11150822" cy="145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+mn-ea"/>
              </a:rPr>
              <a:t>우리는 </a:t>
            </a:r>
            <a:r>
              <a:rPr lang="en-US" altLang="ko-KR" sz="2400" b="1" dirty="0">
                <a:latin typeface="+mn-ea"/>
              </a:rPr>
              <a:t>X</a:t>
            </a:r>
            <a:r>
              <a:rPr lang="ko-KR" altLang="en-US" sz="2400" b="1" dirty="0">
                <a:latin typeface="+mn-ea"/>
              </a:rPr>
              <a:t>와 </a:t>
            </a:r>
            <a:r>
              <a:rPr lang="en-US" altLang="ko-KR" sz="2400" b="1" dirty="0">
                <a:latin typeface="+mn-ea"/>
              </a:rPr>
              <a:t>Y</a:t>
            </a:r>
            <a:r>
              <a:rPr lang="ko-KR" altLang="en-US" sz="2400" b="1" dirty="0">
                <a:latin typeface="+mn-ea"/>
              </a:rPr>
              <a:t>값 사이에 완벽한 선형 관계가 없음을 알 수 있지만 데이터에서 최상의 선형 근사치를 만들려 합니다</a:t>
            </a:r>
            <a:r>
              <a:rPr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3083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5690698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550282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 Plot of the data"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polyfit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poly1d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73AC8E-C169-45A3-990F-277F99EA0E3F}"/>
              </a:ext>
            </a:extLst>
          </p:cNvPr>
          <p:cNvSpPr/>
          <p:nvPr/>
        </p:nvSpPr>
        <p:spPr>
          <a:xfrm>
            <a:off x="7173927" y="228440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2210D5-29D2-4FCE-8C42-B5BCC395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82" y="2726126"/>
            <a:ext cx="466714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64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49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723678" y="2449768"/>
            <a:ext cx="11150822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+mn-ea"/>
              </a:rPr>
              <a:t>여기서 우리는 </a:t>
            </a:r>
            <a:r>
              <a:rPr lang="en-US" altLang="ko-KR" sz="2400" b="1" dirty="0">
                <a:latin typeface="+mn-ea"/>
              </a:rPr>
              <a:t>y = m * x + c </a:t>
            </a:r>
            <a:r>
              <a:rPr lang="ko-KR" altLang="en-US" sz="2400" b="1" dirty="0">
                <a:latin typeface="+mn-ea"/>
              </a:rPr>
              <a:t> 방정식으로 주어진 데이터를 </a:t>
            </a:r>
            <a:r>
              <a:rPr lang="ko-KR" altLang="en-US" sz="2400" b="1" dirty="0" err="1">
                <a:latin typeface="+mn-ea"/>
              </a:rPr>
              <a:t>근사하려고합니다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 err="1">
                <a:solidFill>
                  <a:srgbClr val="FF0000"/>
                </a:solidFill>
                <a:latin typeface="+mn-ea"/>
              </a:rPr>
              <a:t>Polyfit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()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메소드는 데이터에서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m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및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c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매개 변수를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추정</a:t>
            </a:r>
            <a:r>
              <a:rPr lang="ko-KR" altLang="en-US" sz="2400" b="1" dirty="0">
                <a:latin typeface="+mn-ea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poly1d()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메소드는 이러한 계수에서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방정식을 만듭니다</a:t>
            </a:r>
            <a:r>
              <a:rPr lang="en-US" altLang="ko-KR" sz="2400" b="1" dirty="0">
                <a:latin typeface="+mn-ea"/>
              </a:rPr>
              <a:t>. </a:t>
            </a:r>
            <a:r>
              <a:rPr lang="ko-KR" altLang="en-US" sz="2400" b="1" dirty="0">
                <a:latin typeface="+mn-ea"/>
              </a:rPr>
              <a:t>그런 다음 녹색의 직선으로 표시되는 </a:t>
            </a:r>
            <a:r>
              <a:rPr lang="en-US" altLang="ko-KR" sz="2400" b="1" dirty="0">
                <a:latin typeface="+mn-ea"/>
              </a:rPr>
              <a:t>plot()</a:t>
            </a:r>
            <a:r>
              <a:rPr lang="ko-KR" altLang="en-US" sz="2400" b="1" dirty="0">
                <a:latin typeface="+mn-ea"/>
              </a:rPr>
              <a:t> 메소드를 사용하여 그림의 방정식을 </a:t>
            </a:r>
            <a:r>
              <a:rPr lang="ko-KR" altLang="en-US" sz="2400" b="1" dirty="0" err="1">
                <a:latin typeface="+mn-ea"/>
              </a:rPr>
              <a:t>플로팅</a:t>
            </a:r>
            <a:r>
              <a:rPr lang="ko-KR" altLang="en-US" sz="2400" b="1" dirty="0">
                <a:latin typeface="+mn-ea"/>
              </a:rPr>
              <a:t> 합니다</a:t>
            </a:r>
            <a:r>
              <a:rPr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71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Matplotlib </a:t>
              </a: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사용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11F29-8DD3-4615-A1B5-A5A144241BCC}"/>
              </a:ext>
            </a:extLst>
          </p:cNvPr>
          <p:cNvSpPr txBox="1"/>
          <p:nvPr/>
        </p:nvSpPr>
        <p:spPr>
          <a:xfrm>
            <a:off x="539932" y="2424035"/>
            <a:ext cx="4583084" cy="2456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+mn-ea"/>
                <a:hlinkClick r:id="rId2"/>
              </a:rPr>
              <a:t>Matplotlib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라이브러리를 이용해서 그래프를 그리는 일반적인 방법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Key word :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matplotlib.pyplot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plt.plot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(),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plt.show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(),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plt.axis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()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3B8FA-EBF3-4DD1-9E84-2A30C1523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04" y="2071058"/>
            <a:ext cx="6096000" cy="33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28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5690698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550282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 Plot of the data"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polyfit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poly1d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3)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934AE-0247-4EC6-9386-9F750F8845FD}"/>
              </a:ext>
            </a:extLst>
          </p:cNvPr>
          <p:cNvSpPr txBox="1"/>
          <p:nvPr/>
        </p:nvSpPr>
        <p:spPr>
          <a:xfrm>
            <a:off x="6371674" y="2602451"/>
            <a:ext cx="5690698" cy="30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옆에 예시에서는 </a:t>
            </a:r>
            <a:r>
              <a:rPr lang="en-US" altLang="ko-KR" sz="2000" b="1" dirty="0" err="1">
                <a:latin typeface="+mn-ea"/>
              </a:rPr>
              <a:t>polyfit</a:t>
            </a:r>
            <a:r>
              <a:rPr lang="en-US" altLang="ko-KR" sz="2000" b="1" dirty="0">
                <a:latin typeface="+mn-ea"/>
              </a:rPr>
              <a:t>() </a:t>
            </a:r>
            <a:r>
              <a:rPr lang="ko-KR" altLang="en-US" sz="2000" b="1" dirty="0">
                <a:latin typeface="+mn-ea"/>
              </a:rPr>
              <a:t>메소드에서 세번째 인수로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이 있으므로 데이터에서 선형 방정식을 적합합니다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더 높은 차수의 곡선을 데이터에 맞추기 위해 매개 변수의 다른 값이 들어갈 수도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4330584-8EFB-4546-831C-E43E5A246FA5}"/>
              </a:ext>
            </a:extLst>
          </p:cNvPr>
          <p:cNvSpPr/>
          <p:nvPr/>
        </p:nvSpPr>
        <p:spPr>
          <a:xfrm>
            <a:off x="2963589" y="4809393"/>
            <a:ext cx="289566" cy="325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7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5690698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550282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 Plot of the data"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polyfit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poly1d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linear_model_fn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4)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73AC8E-C169-45A3-990F-277F99EA0E3F}"/>
              </a:ext>
            </a:extLst>
          </p:cNvPr>
          <p:cNvSpPr/>
          <p:nvPr/>
        </p:nvSpPr>
        <p:spPr>
          <a:xfrm>
            <a:off x="7173927" y="228440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7ECA0F-58E4-4F39-BC8B-FB71B007E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49" y="2695902"/>
            <a:ext cx="464810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41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922227" y="2449768"/>
            <a:ext cx="10522077" cy="219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+mn-ea"/>
              </a:rPr>
              <a:t>이런 식으로 </a:t>
            </a:r>
            <a:r>
              <a:rPr lang="en-US" altLang="ko-KR" sz="2400" b="1" dirty="0" err="1">
                <a:latin typeface="+mn-ea"/>
              </a:rPr>
              <a:t>polyfit</a:t>
            </a:r>
            <a:r>
              <a:rPr lang="en-US" altLang="ko-KR" sz="2400" b="1" dirty="0">
                <a:latin typeface="+mn-ea"/>
              </a:rPr>
              <a:t>() </a:t>
            </a:r>
            <a:r>
              <a:rPr lang="ko-KR" altLang="en-US" sz="2400" b="1" dirty="0">
                <a:latin typeface="+mn-ea"/>
              </a:rPr>
              <a:t>메소드의 세 번째 매개 변수를 </a:t>
            </a:r>
            <a:r>
              <a:rPr lang="en-US" altLang="ko-KR" sz="2400" b="1" dirty="0">
                <a:latin typeface="+mn-ea"/>
              </a:rPr>
              <a:t>2</a:t>
            </a:r>
            <a:r>
              <a:rPr lang="ko-KR" altLang="en-US" sz="2400" b="1" dirty="0">
                <a:latin typeface="+mn-ea"/>
              </a:rPr>
              <a:t>차 곡선을 데이터에 맞추는 </a:t>
            </a:r>
            <a:r>
              <a:rPr lang="en-US" altLang="ko-KR" sz="2400" b="1" dirty="0">
                <a:latin typeface="+mn-ea"/>
              </a:rPr>
              <a:t>2</a:t>
            </a:r>
            <a:r>
              <a:rPr lang="ko-KR" altLang="en-US" sz="2400" b="1" dirty="0">
                <a:latin typeface="+mn-ea"/>
              </a:rPr>
              <a:t>로 설정하여 데이터에 대한 </a:t>
            </a:r>
            <a:r>
              <a:rPr lang="en-US" altLang="ko-KR" sz="2400" b="1" dirty="0">
                <a:latin typeface="+mn-ea"/>
              </a:rPr>
              <a:t>2</a:t>
            </a:r>
            <a:r>
              <a:rPr lang="ko-KR" altLang="en-US" sz="2400" b="1" dirty="0">
                <a:latin typeface="+mn-ea"/>
              </a:rPr>
              <a:t>차 방정식으로 플롯을 생성 할 수 있습니다</a:t>
            </a:r>
            <a:r>
              <a:rPr lang="en-US" altLang="ko-KR" sz="2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1127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1627" y="305782"/>
            <a:ext cx="2743200" cy="365125"/>
          </a:xfrm>
        </p:spPr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05303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Q)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73AC8E-C169-45A3-990F-277F99EA0E3F}"/>
              </a:ext>
            </a:extLst>
          </p:cNvPr>
          <p:cNvSpPr/>
          <p:nvPr/>
        </p:nvSpPr>
        <p:spPr>
          <a:xfrm>
            <a:off x="7173927" y="2284404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104F22-F9D3-4090-A8E3-42D11104B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707" y="2707136"/>
            <a:ext cx="6258828" cy="33349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05302" y="2695902"/>
            <a:ext cx="5690698" cy="3660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593176" y="2803365"/>
            <a:ext cx="51525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Polyfit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이용하여 </a:t>
            </a:r>
            <a:r>
              <a:rPr lang="en-US" altLang="ko-KR" sz="2000" dirty="0">
                <a:solidFill>
                  <a:srgbClr val="D4D4D4"/>
                </a:solidFill>
                <a:latin typeface="Consolas" panose="020B0609020204030204" pitchFamily="49" charset="0"/>
              </a:rPr>
              <a:t>IV </a:t>
            </a:r>
            <a:r>
              <a:rPr lang="ko-KR" alt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그래프를 다음과 같이 </a:t>
            </a:r>
            <a:r>
              <a:rPr lang="ko-KR" alt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피팅하시오</a:t>
            </a:r>
            <a:r>
              <a:rPr lang="en-US" altLang="ko-KR" sz="2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666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1627" y="305782"/>
            <a:ext cx="2743200" cy="365125"/>
          </a:xfrm>
        </p:spPr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데이터의 다항식 근사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621871" y="2029326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힌트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2367257" y="2029326"/>
            <a:ext cx="6774370" cy="4327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tree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ET.parse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"D:/PEProject/Project/data/D07/20190715_190855/P184640_D07_(0,0)_GORILLA5_DCM_LMZC.xml"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tree</a:t>
            </a:r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.find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ElectroOpticalMeasurements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ModulatorSite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/Modulator/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PortCombo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IVMeasurement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/Voltage"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tree</a:t>
            </a:r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.find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ElectroOpticalMeasurements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ModulatorSite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/Modulator/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PortCombo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IVMeasurement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/Current"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x_2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.text.split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","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y_2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.text.split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","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x_list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map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x_2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y_list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map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y_2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y_list_1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[]</a:t>
            </a: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y_list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)):</a:t>
            </a:r>
          </a:p>
          <a:p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abs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y_list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y_list_1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append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plt.plot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x_list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y_list_1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'evaluated values'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plt.yscale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"log"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"IV-analysis"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plt.xlabel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'Voltage [V]'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plt.ylabel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'Current [A]'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polyfiti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np.polyfit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x_list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y_list_1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fiti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np.poly1d(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polyfiti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plt.plot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x_list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fiti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x_list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'fitting'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plt.xlabel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'Voltage [V]'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plt.ylabel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'Current [A]'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'IV-fitting'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plt.legend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0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49038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Numpy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0420F-FC95-48DB-B840-08FAEE2D5032}"/>
              </a:ext>
            </a:extLst>
          </p:cNvPr>
          <p:cNvSpPr txBox="1"/>
          <p:nvPr/>
        </p:nvSpPr>
        <p:spPr>
          <a:xfrm>
            <a:off x="5364346" y="2053655"/>
            <a:ext cx="146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4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- 1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29529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42F9F29-E262-4FDF-9ECB-E669E042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49" y="1438245"/>
            <a:ext cx="5466035" cy="224527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11F29-8DD3-4615-A1B5-A5A144241BCC}"/>
              </a:ext>
            </a:extLst>
          </p:cNvPr>
          <p:cNvSpPr txBox="1"/>
          <p:nvPr/>
        </p:nvSpPr>
        <p:spPr>
          <a:xfrm>
            <a:off x="185014" y="1509674"/>
            <a:ext cx="6741612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처리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(Data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processing)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Raw Data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추출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변형 및 차원 배열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정제된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기반으로 정확한 분석 및 결과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Machine Learning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들어가기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33F76D-195E-4FAA-B39A-82DF2FA5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19" y="4094729"/>
            <a:ext cx="7760181" cy="17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47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NumPy(Numerical Python)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CBA22-FFB3-45FF-9363-C7CF0367CAA4}"/>
              </a:ext>
            </a:extLst>
          </p:cNvPr>
          <p:cNvSpPr txBox="1"/>
          <p:nvPr/>
        </p:nvSpPr>
        <p:spPr>
          <a:xfrm>
            <a:off x="499895" y="1762155"/>
            <a:ext cx="7865508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수학 및 과학 연산 파이썬 패키지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 연산을 통한 빠른 배열 연산 속도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C/C++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유기적인 호환 가능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데이터 핸들링 기능 제공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 descr="넘파이(Numpy) 사용법 알아보기 · 괭이쟁이">
            <a:extLst>
              <a:ext uri="{FF2B5EF4-FFF2-40B4-BE49-F238E27FC236}">
                <a16:creationId xmlns:a16="http://schemas.microsoft.com/office/drawing/2014/main" id="{D299593F-0F9C-4D20-8388-D93BB7D2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44" y="2293516"/>
            <a:ext cx="4906490" cy="366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py(넘파이) 기초 정리">
            <a:extLst>
              <a:ext uri="{FF2B5EF4-FFF2-40B4-BE49-F238E27FC236}">
                <a16:creationId xmlns:a16="http://schemas.microsoft.com/office/drawing/2014/main" id="{BA3C166D-CDD6-49ED-B11C-D343950E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39" y="391716"/>
            <a:ext cx="2931321" cy="164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B8378-6BFA-4602-83DC-C328C9535982}"/>
              </a:ext>
            </a:extLst>
          </p:cNvPr>
          <p:cNvSpPr txBox="1"/>
          <p:nvPr/>
        </p:nvSpPr>
        <p:spPr>
          <a:xfrm>
            <a:off x="4074697" y="5154648"/>
            <a:ext cx="75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linkClick r:id="rId5"/>
              </a:rPr>
              <a:t>Link</a:t>
            </a:r>
            <a:endParaRPr lang="ko-KR" alt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B5D37-D194-4BA5-BA3D-7907D9C7085F}"/>
              </a:ext>
            </a:extLst>
          </p:cNvPr>
          <p:cNvSpPr txBox="1"/>
          <p:nvPr/>
        </p:nvSpPr>
        <p:spPr>
          <a:xfrm>
            <a:off x="1443790" y="5154648"/>
            <a:ext cx="32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More(Documentation) :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2696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Ndarray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6DFC4-1B7E-4D32-ACB3-5F24C81B5498}"/>
              </a:ext>
            </a:extLst>
          </p:cNvPr>
          <p:cNvSpPr txBox="1"/>
          <p:nvPr/>
        </p:nvSpPr>
        <p:spPr>
          <a:xfrm>
            <a:off x="499894" y="1762155"/>
            <a:ext cx="5357698" cy="1841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차원의 배열 객체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리스트 입력 →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ndarray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변환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오직 같은 종류의 데이터만 배열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7991D-571A-4005-999B-9BDD1DD00079}"/>
              </a:ext>
            </a:extLst>
          </p:cNvPr>
          <p:cNvSpPr/>
          <p:nvPr/>
        </p:nvSpPr>
        <p:spPr>
          <a:xfrm>
            <a:off x="5610764" y="802286"/>
            <a:ext cx="4664916" cy="2461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54C5DF-8479-41BE-A119-A2AA37CACEDB}"/>
              </a:ext>
            </a:extLst>
          </p:cNvPr>
          <p:cNvSpPr/>
          <p:nvPr/>
        </p:nvSpPr>
        <p:spPr>
          <a:xfrm>
            <a:off x="5610764" y="504976"/>
            <a:ext cx="1167401" cy="2973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04FE37-30DE-4429-9F7E-2969FF697255}"/>
              </a:ext>
            </a:extLst>
          </p:cNvPr>
          <p:cNvSpPr/>
          <p:nvPr/>
        </p:nvSpPr>
        <p:spPr>
          <a:xfrm>
            <a:off x="5610764" y="3764262"/>
            <a:ext cx="5357698" cy="2215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altLang="ko-KR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CADC6F-295E-4786-8A5B-D6D5F5546EC6}"/>
              </a:ext>
            </a:extLst>
          </p:cNvPr>
          <p:cNvSpPr/>
          <p:nvPr/>
        </p:nvSpPr>
        <p:spPr>
          <a:xfrm>
            <a:off x="5619474" y="3424705"/>
            <a:ext cx="1232349" cy="3425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실행결과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6F28EB2-D2F7-46F3-AF85-8AD261A0B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8" y="3868193"/>
            <a:ext cx="4114801" cy="230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C42006-35F8-4323-ACF2-4D5CDD986595}"/>
              </a:ext>
            </a:extLst>
          </p:cNvPr>
          <p:cNvSpPr txBox="1"/>
          <p:nvPr/>
        </p:nvSpPr>
        <p:spPr>
          <a:xfrm>
            <a:off x="5619474" y="909565"/>
            <a:ext cx="43165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 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타입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 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형태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  <a:p>
            <a:b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4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]])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 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타입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 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형태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'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4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  <a:p>
            <a:endParaRPr lang="en-US" altLang="ko-KR" sz="14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65B607-90EE-4FFF-8476-F85057B79265}"/>
              </a:ext>
            </a:extLst>
          </p:cNvPr>
          <p:cNvSpPr txBox="1"/>
          <p:nvPr/>
        </p:nvSpPr>
        <p:spPr>
          <a:xfrm>
            <a:off x="5642639" y="3868193"/>
            <a:ext cx="46330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array</a:t>
            </a:r>
            <a:r>
              <a:rPr lang="ko-KR" altLang="en-US" dirty="0">
                <a:solidFill>
                  <a:schemeClr val="bg1"/>
                </a:solidFill>
              </a:rPr>
              <a:t> 타입 : 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numpy.ndarray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array</a:t>
            </a:r>
            <a:r>
              <a:rPr lang="ko-KR" altLang="en-US" dirty="0">
                <a:solidFill>
                  <a:schemeClr val="bg1"/>
                </a:solidFill>
              </a:rPr>
              <a:t> 형태 :  (3,)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array</a:t>
            </a:r>
            <a:r>
              <a:rPr lang="ko-KR" altLang="en-US" dirty="0">
                <a:solidFill>
                  <a:schemeClr val="bg1"/>
                </a:solidFill>
              </a:rPr>
              <a:t> 타입 :  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numpy.ndarray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array</a:t>
            </a:r>
            <a:r>
              <a:rPr lang="ko-KR" altLang="en-US" dirty="0">
                <a:solidFill>
                  <a:schemeClr val="bg1"/>
                </a:solidFill>
              </a:rPr>
              <a:t> 형태 :  (2, 3)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B81F-1FFD-4809-B92A-41A2AAB10E25}"/>
              </a:ext>
            </a:extLst>
          </p:cNvPr>
          <p:cNvSpPr/>
          <p:nvPr/>
        </p:nvSpPr>
        <p:spPr>
          <a:xfrm>
            <a:off x="7045766" y="4715490"/>
            <a:ext cx="298764" cy="360720"/>
          </a:xfrm>
          <a:prstGeom prst="ellipse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C357665-BF8B-4CC0-BBD0-AD6CC7495CD2}"/>
              </a:ext>
            </a:extLst>
          </p:cNvPr>
          <p:cNvSpPr/>
          <p:nvPr/>
        </p:nvSpPr>
        <p:spPr>
          <a:xfrm>
            <a:off x="7362639" y="4715490"/>
            <a:ext cx="298764" cy="360720"/>
          </a:xfrm>
          <a:prstGeom prst="ellipse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95C106-7508-4876-998F-7DDC40336F41}"/>
              </a:ext>
            </a:extLst>
          </p:cNvPr>
          <p:cNvSpPr txBox="1"/>
          <p:nvPr/>
        </p:nvSpPr>
        <p:spPr>
          <a:xfrm>
            <a:off x="6574716" y="5084995"/>
            <a:ext cx="62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Row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13FFD3-DBEF-416C-8CB9-27DDE42EB474}"/>
              </a:ext>
            </a:extLst>
          </p:cNvPr>
          <p:cNvSpPr txBox="1"/>
          <p:nvPr/>
        </p:nvSpPr>
        <p:spPr>
          <a:xfrm>
            <a:off x="7512021" y="5076210"/>
            <a:ext cx="113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Column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34295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59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Ndarray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표현 및 변환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648547"/>
            <a:ext cx="5795803" cy="2425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389426" y="3104279"/>
            <a:ext cx="3091428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24137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389425" y="26891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10673432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Array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int, float, string,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boolean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가능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타입 변환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astype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75013-F57C-44A3-8366-140CAD5467CE}"/>
              </a:ext>
            </a:extLst>
          </p:cNvPr>
          <p:cNvSpPr txBox="1"/>
          <p:nvPr/>
        </p:nvSpPr>
        <p:spPr>
          <a:xfrm>
            <a:off x="499894" y="3707143"/>
            <a:ext cx="57017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]])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.dtype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.ndim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array_float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array_int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.astype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'float'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array_float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array_float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.dtype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5E7D2-EF98-41B5-AAC9-5976628F685C}"/>
              </a:ext>
            </a:extLst>
          </p:cNvPr>
          <p:cNvSpPr txBox="1"/>
          <p:nvPr/>
        </p:nvSpPr>
        <p:spPr>
          <a:xfrm>
            <a:off x="7389425" y="3226208"/>
            <a:ext cx="32212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class</a:t>
            </a:r>
            <a:r>
              <a:rPr lang="ko-KR" altLang="en-US" dirty="0">
                <a:solidFill>
                  <a:schemeClr val="bg1"/>
                </a:solidFill>
              </a:rPr>
              <a:t> '</a:t>
            </a:r>
            <a:r>
              <a:rPr lang="ko-KR" altLang="en-US" dirty="0" err="1">
                <a:solidFill>
                  <a:schemeClr val="bg1"/>
                </a:solidFill>
              </a:rPr>
              <a:t>numpy.ndarray</a:t>
            </a:r>
            <a:r>
              <a:rPr lang="ko-KR" altLang="en-US" dirty="0">
                <a:solidFill>
                  <a:schemeClr val="bg1"/>
                </a:solidFill>
              </a:rPr>
              <a:t>'&gt;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int32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(3, 3)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[[1. 2. 3.]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[4. 5. 6.]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[7. 8. 9.]]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float64</a:t>
            </a:r>
          </a:p>
        </p:txBody>
      </p:sp>
    </p:spTree>
    <p:extLst>
      <p:ext uri="{BB962C8B-B14F-4D97-AF65-F5344CB8AC3E}">
        <p14:creationId xmlns:p14="http://schemas.microsoft.com/office/powerpoint/2010/main" val="50344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99894" y="2695902"/>
            <a:ext cx="5144161" cy="2598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612267" y="2803365"/>
            <a:ext cx="48255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1)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4C867-ADDF-4E3A-9BCE-BFEEFEB42B62}"/>
              </a:ext>
            </a:extLst>
          </p:cNvPr>
          <p:cNvSpPr/>
          <p:nvPr/>
        </p:nvSpPr>
        <p:spPr>
          <a:xfrm>
            <a:off x="6427728" y="164002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C8E4EE-4A6E-4577-BA0A-5CA7B05A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946" y="2292525"/>
            <a:ext cx="4808925" cy="32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38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간편한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NumPy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배열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464027"/>
            <a:ext cx="5795803" cy="2800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132751" y="3464026"/>
            <a:ext cx="4193627" cy="2406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132751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790616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zeros(), ones(), full()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4" y="3597306"/>
            <a:ext cx="54677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array_zero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zeros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array_zero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array_ones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ones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array_ones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array_full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full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array_full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132751" y="3671685"/>
            <a:ext cx="43026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[[0. 0.]</a:t>
            </a:r>
          </a:p>
          <a:p>
            <a:r>
              <a:rPr lang="en-US" altLang="ko-KR">
                <a:solidFill>
                  <a:schemeClr val="bg1"/>
                </a:solidFill>
              </a:rPr>
              <a:t> [0. 0.]]</a:t>
            </a:r>
          </a:p>
          <a:p>
            <a:r>
              <a:rPr lang="en-US" altLang="ko-KR">
                <a:solidFill>
                  <a:schemeClr val="bg1"/>
                </a:solidFill>
              </a:rPr>
              <a:t>[[1. 1. 1.]</a:t>
            </a:r>
          </a:p>
          <a:p>
            <a:r>
              <a:rPr lang="en-US" altLang="ko-KR">
                <a:solidFill>
                  <a:schemeClr val="bg1"/>
                </a:solidFill>
              </a:rPr>
              <a:t> [1. 1. 1.]]</a:t>
            </a:r>
          </a:p>
          <a:p>
            <a:r>
              <a:rPr lang="en-US" altLang="ko-KR">
                <a:solidFill>
                  <a:schemeClr val="bg1"/>
                </a:solidFill>
              </a:rPr>
              <a:t>[[5 5 5]</a:t>
            </a:r>
          </a:p>
          <a:p>
            <a:r>
              <a:rPr lang="en-US" altLang="ko-KR">
                <a:solidFill>
                  <a:schemeClr val="bg1"/>
                </a:solidFill>
              </a:rPr>
              <a:t> [5 5 5]]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661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Ndarray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차원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크기 변경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648547"/>
            <a:ext cx="5795803" cy="2425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389426" y="2013423"/>
            <a:ext cx="3091428" cy="4060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24137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389425" y="1598266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790616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arange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 : array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range()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순차적으로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데이터값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변환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reshape()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차원과 크기 변경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3" y="3737480"/>
            <a:ext cx="546777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 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'array_s2 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'array_s3 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array_s3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C27A0-52DB-4F37-B1A2-D98398A51765}"/>
              </a:ext>
            </a:extLst>
          </p:cNvPr>
          <p:cNvSpPr txBox="1"/>
          <p:nvPr/>
        </p:nvSpPr>
        <p:spPr>
          <a:xfrm>
            <a:off x="7389425" y="2264691"/>
            <a:ext cx="23750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array</a:t>
            </a:r>
            <a:r>
              <a:rPr lang="ko-KR" altLang="en-US" dirty="0">
                <a:solidFill>
                  <a:schemeClr val="bg1"/>
                </a:solidFill>
              </a:rPr>
              <a:t> :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[0 1 2 3 4 5 6 7 8 9]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array_s2 :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[[0 1 2 3 4]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[5 6 7 8 9]]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array_s3 :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[[0 1]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[2 3]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[4 5]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[6 7]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[8 9]]</a:t>
            </a:r>
          </a:p>
        </p:txBody>
      </p:sp>
    </p:spTree>
    <p:extLst>
      <p:ext uri="{BB962C8B-B14F-4D97-AF65-F5344CB8AC3E}">
        <p14:creationId xmlns:p14="http://schemas.microsoft.com/office/powerpoint/2010/main" val="3342734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464027"/>
            <a:ext cx="5795803" cy="2800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132751" y="3464026"/>
            <a:ext cx="4193627" cy="2406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132751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790616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reshape(-1,n) :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자동으로 해당 행 또는 열 생성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3" y="3464026"/>
            <a:ext cx="54677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'array2 shape :'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'array3 shape :'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132751" y="3743784"/>
            <a:ext cx="4302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[0 1 2 3 4 5 6 7 8 9]</a:t>
            </a:r>
          </a:p>
          <a:p>
            <a:r>
              <a:rPr lang="en-US" altLang="ko-KR">
                <a:solidFill>
                  <a:schemeClr val="bg1"/>
                </a:solidFill>
              </a:rPr>
              <a:t>array2 shape : (2, 5)</a:t>
            </a:r>
          </a:p>
          <a:p>
            <a:r>
              <a:rPr lang="en-US" altLang="ko-KR">
                <a:solidFill>
                  <a:schemeClr val="bg1"/>
                </a:solidFill>
              </a:rPr>
              <a:t>array3 shape : (5, 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068E25D1-D3A8-4F6D-A3B7-7C207D47B630}"/>
              </a:ext>
            </a:extLst>
          </p:cNvPr>
          <p:cNvSpPr txBox="1">
            <a:spLocks/>
          </p:cNvSpPr>
          <p:nvPr/>
        </p:nvSpPr>
        <p:spPr>
          <a:xfrm>
            <a:off x="652294" y="1180039"/>
            <a:ext cx="8900138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reshape(-1)</a:t>
            </a:r>
            <a:endParaRPr lang="ko-KR" altLang="en-US" sz="3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747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reshape(-1)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이용한 차원 변경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464027"/>
            <a:ext cx="5795803" cy="2800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132751" y="3464026"/>
            <a:ext cx="4193627" cy="2406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132751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790616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reshape(-1, 1)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차원 변경 시 사용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3" y="3464026"/>
            <a:ext cx="54677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'array3d 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.tolist())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'array5 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.tolist())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'array5 shape 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array5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array6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array_8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'array6 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array6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.tolist())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'array6 shape 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array6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132751" y="3714690"/>
            <a:ext cx="43026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array3d : [[[0, 1], [2, 3]], [[4, 5], [6, 7]]]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array5 : [[0], [1], [2], [3], [4], [5], [6], [7]]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array5 </a:t>
            </a:r>
            <a:r>
              <a:rPr lang="ko-KR" altLang="en-US" dirty="0" err="1">
                <a:solidFill>
                  <a:schemeClr val="bg1"/>
                </a:solidFill>
              </a:rPr>
              <a:t>shape</a:t>
            </a:r>
            <a:r>
              <a:rPr lang="ko-KR" altLang="en-US" dirty="0">
                <a:solidFill>
                  <a:schemeClr val="bg1"/>
                </a:solidFill>
              </a:rPr>
              <a:t> : (8, 1)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array6 : [[0], [1], [2], [3], [4], [5], [6], [7]]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array6 </a:t>
            </a:r>
            <a:r>
              <a:rPr lang="ko-KR" altLang="en-US" dirty="0" err="1">
                <a:solidFill>
                  <a:schemeClr val="bg1"/>
                </a:solidFill>
              </a:rPr>
              <a:t>shape</a:t>
            </a:r>
            <a:r>
              <a:rPr lang="ko-KR" altLang="en-US" dirty="0">
                <a:solidFill>
                  <a:schemeClr val="bg1"/>
                </a:solidFill>
              </a:rPr>
              <a:t> : (8, 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56847-AB2A-4653-99A6-9FF1B48013AA}"/>
              </a:ext>
            </a:extLst>
          </p:cNvPr>
          <p:cNvSpPr txBox="1"/>
          <p:nvPr/>
        </p:nvSpPr>
        <p:spPr>
          <a:xfrm>
            <a:off x="4722010" y="4666180"/>
            <a:ext cx="140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→ 2D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1A94AA-BF28-4D72-B10C-D94703696D36}"/>
              </a:ext>
            </a:extLst>
          </p:cNvPr>
          <p:cNvSpPr txBox="1"/>
          <p:nvPr/>
        </p:nvSpPr>
        <p:spPr>
          <a:xfrm>
            <a:off x="4722010" y="5645695"/>
            <a:ext cx="140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1D → 2D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73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추출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인덱싱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098257"/>
            <a:ext cx="5795803" cy="3166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132751" y="3464026"/>
            <a:ext cx="4193627" cy="2406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2683100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132751" y="304886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790616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단일값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추출 및 수정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3" y="3289851"/>
            <a:ext cx="54677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'(0,0)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값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'(2,2)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값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132751" y="3714690"/>
            <a:ext cx="43026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[9 2 3 4 5 6 7 8 0]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&lt;class 'numpy.int32'&gt;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[[9 2 3]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[4 5 6]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[7 8 0]]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(0,0) </a:t>
            </a:r>
            <a:r>
              <a:rPr lang="ko-KR" altLang="en-US" dirty="0">
                <a:solidFill>
                  <a:schemeClr val="bg1"/>
                </a:solidFill>
              </a:rPr>
              <a:t>값 </a:t>
            </a:r>
            <a:r>
              <a:rPr lang="en-US" altLang="ko-KR" dirty="0">
                <a:solidFill>
                  <a:schemeClr val="bg1"/>
                </a:solidFill>
              </a:rPr>
              <a:t>: 9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(2,2) </a:t>
            </a:r>
            <a:r>
              <a:rPr lang="ko-KR" altLang="en-US" dirty="0">
                <a:solidFill>
                  <a:schemeClr val="bg1"/>
                </a:solidFill>
              </a:rPr>
              <a:t>값 </a:t>
            </a:r>
            <a:r>
              <a:rPr lang="en-US" altLang="ko-KR" dirty="0">
                <a:solidFill>
                  <a:schemeClr val="bg1"/>
                </a:solidFill>
              </a:rPr>
              <a:t>: 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B3D393-0F10-4CCD-8061-6756CC15EF0E}"/>
              </a:ext>
            </a:extLst>
          </p:cNvPr>
          <p:cNvSpPr txBox="1"/>
          <p:nvPr/>
        </p:nvSpPr>
        <p:spPr>
          <a:xfrm>
            <a:off x="4448502" y="3675986"/>
            <a:ext cx="157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</a:t>
            </a:r>
            <a:r>
              <a:rPr lang="ko-KR" altLang="en-US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배열값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E08393-1302-4555-9480-900361319B2C}"/>
              </a:ext>
            </a:extLst>
          </p:cNvPr>
          <p:cNvSpPr txBox="1"/>
          <p:nvPr/>
        </p:nvSpPr>
        <p:spPr>
          <a:xfrm>
            <a:off x="4448502" y="5448601"/>
            <a:ext cx="157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배열값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좌표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4193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추출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슬라이싱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2688955"/>
            <a:ext cx="5795803" cy="3575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132751" y="2793454"/>
            <a:ext cx="4193627" cy="3448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227379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132751" y="2378297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614106"/>
            <a:ext cx="8008380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주의사항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dirty="0" err="1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인덱싱값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타입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타입 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  </a:t>
            </a:r>
            <a:r>
              <a:rPr lang="ko-KR" altLang="en-US" sz="2000" dirty="0" err="1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슬라이싱값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타입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2000" dirty="0" err="1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ndarray</a:t>
            </a:r>
            <a:endParaRPr lang="en-US" altLang="ko-KR" sz="2000" dirty="0">
              <a:solidFill>
                <a:schemeClr val="accen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4" y="2702818"/>
            <a:ext cx="54677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arange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stop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'row : 0~1, col : 0~1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까지의 값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'row : 1~2, col : 0~3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까지의 값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:])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'row : 0~1, col : 0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까지의 값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array2d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132751" y="2839573"/>
            <a:ext cx="371812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[1 2 3]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&lt;class '</a:t>
            </a:r>
            <a:r>
              <a:rPr lang="en-US" altLang="ko-KR" sz="1600" dirty="0" err="1">
                <a:solidFill>
                  <a:schemeClr val="bg1"/>
                </a:solidFill>
              </a:rPr>
              <a:t>numpy.ndarray</a:t>
            </a:r>
            <a:r>
              <a:rPr lang="en-US" altLang="ko-KR" sz="1600" dirty="0">
                <a:solidFill>
                  <a:schemeClr val="bg1"/>
                </a:solidFill>
              </a:rPr>
              <a:t>'&gt;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[[1 2 3]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[4 5 6]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[7 8 9]]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row : 0~1, col : 0~1 </a:t>
            </a:r>
            <a:r>
              <a:rPr lang="ko-KR" altLang="en-US" sz="1600" dirty="0">
                <a:solidFill>
                  <a:schemeClr val="bg1"/>
                </a:solidFill>
              </a:rPr>
              <a:t>까지의 값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[[1 2]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[4 5]]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row : 1~2, col : 0~3 </a:t>
            </a:r>
            <a:r>
              <a:rPr lang="ko-KR" altLang="en-US" sz="1600" dirty="0">
                <a:solidFill>
                  <a:schemeClr val="bg1"/>
                </a:solidFill>
              </a:rPr>
              <a:t>까지의 값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[[4 5 6]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[7 8 9]]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row : 0~1, col : 0 </a:t>
            </a:r>
            <a:r>
              <a:rPr lang="ko-KR" altLang="en-US" sz="1600" dirty="0">
                <a:solidFill>
                  <a:schemeClr val="bg1"/>
                </a:solidFill>
              </a:rPr>
              <a:t>까지의 값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[1 4]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015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사칙 연산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4155885"/>
            <a:ext cx="5795803" cy="2108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034486" y="3858615"/>
            <a:ext cx="4193627" cy="2406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740943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034486" y="344345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633722"/>
            <a:ext cx="10069494" cy="1856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파이썬처럼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단순히 사칙 연산자 사용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 add(),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subtract(), multiply(), divide()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array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행 열이 다를 경우 사칙 연산이 실행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내적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행렬 곱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: np.dot()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284D3-DA89-4B7E-A6B8-082340534218}"/>
              </a:ext>
            </a:extLst>
          </p:cNvPr>
          <p:cNvSpPr txBox="1"/>
          <p:nvPr/>
        </p:nvSpPr>
        <p:spPr>
          <a:xfrm>
            <a:off x="499894" y="4511404"/>
            <a:ext cx="54677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]])</a:t>
            </a:r>
          </a:p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]])</a:t>
            </a:r>
          </a:p>
          <a:p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dot_array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dot_array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0F42D-4797-465F-A6AB-5F9A0D340CC5}"/>
              </a:ext>
            </a:extLst>
          </p:cNvPr>
          <p:cNvSpPr txBox="1"/>
          <p:nvPr/>
        </p:nvSpPr>
        <p:spPr>
          <a:xfrm>
            <a:off x="7034486" y="4093161"/>
            <a:ext cx="3865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[[ 58  64]</a:t>
            </a:r>
          </a:p>
          <a:p>
            <a:r>
              <a:rPr lang="en-US" altLang="ko-KR">
                <a:solidFill>
                  <a:schemeClr val="bg1"/>
                </a:solidFill>
              </a:rPr>
              <a:t> [139 154]]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933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Pandas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6224E-55FE-4167-BA25-984954DCC6F4}"/>
              </a:ext>
            </a:extLst>
          </p:cNvPr>
          <p:cNvSpPr txBox="1"/>
          <p:nvPr/>
        </p:nvSpPr>
        <p:spPr>
          <a:xfrm>
            <a:off x="5364346" y="2053655"/>
            <a:ext cx="146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4 - 2</a:t>
            </a:r>
          </a:p>
        </p:txBody>
      </p:sp>
    </p:spTree>
    <p:extLst>
      <p:ext uri="{BB962C8B-B14F-4D97-AF65-F5344CB8AC3E}">
        <p14:creationId xmlns:p14="http://schemas.microsoft.com/office/powerpoint/2010/main" val="423184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Pandas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CBA22-FFB3-45FF-9363-C7CF0367CAA4}"/>
              </a:ext>
            </a:extLst>
          </p:cNvPr>
          <p:cNvSpPr txBox="1"/>
          <p:nvPr/>
        </p:nvSpPr>
        <p:spPr>
          <a:xfrm>
            <a:off x="298101" y="1495636"/>
            <a:ext cx="7865508" cy="2947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대표적인 데이터분석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처리 라이브러리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데이터에 대한 기능의 효율성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다양성 ↑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NumPy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비해 고수준의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제공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데이터분석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머신러닝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등 다양한 분야에 활용 및 연계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B8378-6BFA-4602-83DC-C328C9535982}"/>
              </a:ext>
            </a:extLst>
          </p:cNvPr>
          <p:cNvSpPr txBox="1"/>
          <p:nvPr/>
        </p:nvSpPr>
        <p:spPr>
          <a:xfrm>
            <a:off x="4066385" y="4726505"/>
            <a:ext cx="75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linkClick r:id="rId3"/>
              </a:rPr>
              <a:t>Link</a:t>
            </a:r>
            <a:endParaRPr lang="ko-KR" alt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B5D37-D194-4BA5-BA3D-7907D9C7085F}"/>
              </a:ext>
            </a:extLst>
          </p:cNvPr>
          <p:cNvSpPr txBox="1"/>
          <p:nvPr/>
        </p:nvSpPr>
        <p:spPr>
          <a:xfrm>
            <a:off x="1482192" y="4726505"/>
            <a:ext cx="328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More(Documentation) :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Picture 2" descr="Pandas 기초] 시리즈(Series)와 데이터프레임(Dataframe) - yg&amp;#39;s blog">
            <a:extLst>
              <a:ext uri="{FF2B5EF4-FFF2-40B4-BE49-F238E27FC236}">
                <a16:creationId xmlns:a16="http://schemas.microsoft.com/office/drawing/2014/main" id="{4E60CCCC-0B9D-4B0D-A5B2-64C1F3F8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715" y="450539"/>
            <a:ext cx="2891538" cy="18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05214-B9FB-413A-ADB0-961B9CED51D1}"/>
              </a:ext>
            </a:extLst>
          </p:cNvPr>
          <p:cNvSpPr txBox="1"/>
          <p:nvPr/>
        </p:nvSpPr>
        <p:spPr>
          <a:xfrm>
            <a:off x="7620000" y="2490281"/>
            <a:ext cx="43927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예시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졸음운전 데이터 분석 연습문제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5"/>
              </a:rPr>
              <a:t>Link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Pandas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지하철 데이터 분석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6"/>
              </a:rPr>
              <a:t>Link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Pandas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공공데이터 분석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7"/>
              </a:rPr>
              <a:t>Link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32" name="Picture 8" descr="04_데이터 분석을 위한 3종 패키지(numpy, pandas, matplotlib) - 핵심만 간단히, Hello World! 파이썬  3">
            <a:extLst>
              <a:ext uri="{FF2B5EF4-FFF2-40B4-BE49-F238E27FC236}">
                <a16:creationId xmlns:a16="http://schemas.microsoft.com/office/drawing/2014/main" id="{1EF2FDCA-3CA7-448A-9168-C33BC7526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84"/>
          <a:stretch/>
        </p:blipFill>
        <p:spPr bwMode="auto">
          <a:xfrm>
            <a:off x="5475730" y="4491300"/>
            <a:ext cx="5435523" cy="160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3295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69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DataFrame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CBA22-FFB3-45FF-9363-C7CF0367CAA4}"/>
              </a:ext>
            </a:extLst>
          </p:cNvPr>
          <p:cNvSpPr txBox="1"/>
          <p:nvPr/>
        </p:nvSpPr>
        <p:spPr>
          <a:xfrm>
            <a:off x="6846906" y="2593202"/>
            <a:ext cx="4811694" cy="2163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행과 열로 이뤄진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데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이터의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구조체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Series :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하나의 칼럼에 대한 구조체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Index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개별 데이터를 식별하는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9408AB2-5553-4FD2-8D39-7208CB3A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24623"/>
            <a:ext cx="5887362" cy="361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3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136111" y="2085299"/>
            <a:ext cx="11919777" cy="2687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Pyplot.plot</a:t>
            </a:r>
            <a:r>
              <a:rPr lang="en-US" altLang="ko-KR" sz="2000" b="1" dirty="0">
                <a:latin typeface="+mn-ea"/>
              </a:rPr>
              <a:t>() </a:t>
            </a:r>
            <a:r>
              <a:rPr lang="ko-KR" altLang="en-US" sz="2000" b="1" dirty="0">
                <a:latin typeface="+mn-ea"/>
              </a:rPr>
              <a:t>함수에 하나의 숫자 리스트를 입력함으로써 위와 같은 그래프가 그려집니다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Plot() </a:t>
            </a:r>
            <a:r>
              <a:rPr lang="ko-KR" altLang="en-US" sz="2000" b="1" dirty="0">
                <a:latin typeface="+mn-ea"/>
              </a:rPr>
              <a:t>함수는 리스트의 값들이 </a:t>
            </a:r>
            <a:r>
              <a:rPr lang="en-US" altLang="ko-KR" sz="2000" b="1" dirty="0">
                <a:latin typeface="+mn-ea"/>
              </a:rPr>
              <a:t>y </a:t>
            </a:r>
            <a:r>
              <a:rPr lang="ko-KR" altLang="en-US" sz="2000" b="1" dirty="0">
                <a:latin typeface="+mn-ea"/>
              </a:rPr>
              <a:t>값들이라고 가정하고</a:t>
            </a:r>
            <a:r>
              <a:rPr lang="en-US" altLang="ko-KR" sz="2000" b="1" dirty="0">
                <a:latin typeface="+mn-ea"/>
              </a:rPr>
              <a:t>, x </a:t>
            </a:r>
            <a:r>
              <a:rPr lang="ko-KR" altLang="en-US" sz="2000" b="1" dirty="0">
                <a:latin typeface="+mn-ea"/>
              </a:rPr>
              <a:t>값 </a:t>
            </a:r>
            <a:r>
              <a:rPr lang="en-US" altLang="ko-KR" sz="2000" b="1" dirty="0">
                <a:latin typeface="+mn-ea"/>
              </a:rPr>
              <a:t>[0,1,2,3]</a:t>
            </a:r>
            <a:r>
              <a:rPr lang="ko-KR" altLang="en-US" sz="2000" b="1" dirty="0">
                <a:latin typeface="+mn-ea"/>
              </a:rPr>
              <a:t>을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자동으로 만들어 냅니다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err="1">
                <a:latin typeface="+mn-ea"/>
              </a:rPr>
              <a:t>Matplotlib.pyplot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모듈의 </a:t>
            </a:r>
            <a:r>
              <a:rPr lang="en-US" altLang="ko-KR" sz="2000" b="1" dirty="0">
                <a:latin typeface="+mn-ea"/>
              </a:rPr>
              <a:t>show() </a:t>
            </a:r>
            <a:r>
              <a:rPr lang="ko-KR" altLang="en-US" sz="2000" b="1" dirty="0">
                <a:latin typeface="+mn-ea"/>
              </a:rPr>
              <a:t>함수는 그래프를 화면에 나타나도록 합니다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63749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70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DataFrame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만들기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(1) 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464861"/>
            <a:ext cx="5796000" cy="266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389426" y="3104279"/>
            <a:ext cx="3091428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4" y="305310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389425" y="2689122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10673432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ndarray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파이썬 리스트 →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칼럼명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사용자 지정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75013-F57C-44A3-8366-140CAD5467CE}"/>
              </a:ext>
            </a:extLst>
          </p:cNvPr>
          <p:cNvSpPr txBox="1"/>
          <p:nvPr/>
        </p:nvSpPr>
        <p:spPr>
          <a:xfrm>
            <a:off x="499894" y="3545773"/>
            <a:ext cx="57017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pandas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df_list1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DataFrame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columns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'col'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df_list1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df_array1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DataFrame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columns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'col'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df_array1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5E7D2-EF98-41B5-AAC9-5976628F685C}"/>
              </a:ext>
            </a:extLst>
          </p:cNvPr>
          <p:cNvSpPr txBox="1"/>
          <p:nvPr/>
        </p:nvSpPr>
        <p:spPr>
          <a:xfrm>
            <a:off x="7389425" y="3226208"/>
            <a:ext cx="30006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ko-KR" dirty="0">
                <a:solidFill>
                  <a:schemeClr val="bg1"/>
                </a:solidFill>
              </a:rPr>
              <a:t>   col</a:t>
            </a:r>
          </a:p>
          <a:p>
            <a:r>
              <a:rPr lang="it-IT" altLang="ko-KR" dirty="0">
                <a:solidFill>
                  <a:schemeClr val="bg1"/>
                </a:solidFill>
              </a:rPr>
              <a:t>0    1</a:t>
            </a:r>
          </a:p>
          <a:p>
            <a:r>
              <a:rPr lang="it-IT" altLang="ko-KR" dirty="0">
                <a:solidFill>
                  <a:schemeClr val="bg1"/>
                </a:solidFill>
              </a:rPr>
              <a:t>1    2</a:t>
            </a:r>
          </a:p>
          <a:p>
            <a:pPr marL="342900" indent="-342900">
              <a:buAutoNum type="arabicPlain" startAt="2"/>
            </a:pPr>
            <a:r>
              <a:rPr lang="it-IT" altLang="ko-KR" dirty="0">
                <a:solidFill>
                  <a:schemeClr val="bg1"/>
                </a:solidFill>
              </a:rPr>
              <a:t> 3</a:t>
            </a:r>
          </a:p>
          <a:p>
            <a:pPr marL="342900" indent="-342900">
              <a:buAutoNum type="arabicPlain" startAt="2"/>
            </a:pPr>
            <a:endParaRPr lang="it-IT" altLang="ko-KR" dirty="0">
              <a:solidFill>
                <a:schemeClr val="bg1"/>
              </a:solidFill>
            </a:endParaRPr>
          </a:p>
          <a:p>
            <a:r>
              <a:rPr lang="it-IT" altLang="ko-KR" dirty="0">
                <a:solidFill>
                  <a:schemeClr val="bg1"/>
                </a:solidFill>
              </a:rPr>
              <a:t>   col</a:t>
            </a:r>
          </a:p>
          <a:p>
            <a:r>
              <a:rPr lang="it-IT" altLang="ko-KR" dirty="0">
                <a:solidFill>
                  <a:schemeClr val="bg1"/>
                </a:solidFill>
              </a:rPr>
              <a:t>0    1</a:t>
            </a:r>
          </a:p>
          <a:p>
            <a:r>
              <a:rPr lang="it-IT" altLang="ko-KR" dirty="0">
                <a:solidFill>
                  <a:schemeClr val="bg1"/>
                </a:solidFill>
              </a:rPr>
              <a:t>1    2</a:t>
            </a:r>
          </a:p>
          <a:p>
            <a:r>
              <a:rPr lang="it-IT" altLang="ko-KR" dirty="0">
                <a:solidFill>
                  <a:schemeClr val="bg1"/>
                </a:solidFill>
              </a:rPr>
              <a:t>2    3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71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DataFrame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만들기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(2) 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159075"/>
            <a:ext cx="57960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299780" y="3159075"/>
            <a:ext cx="3091428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3" y="274391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299779" y="274391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75013-F57C-44A3-8366-140CAD5467CE}"/>
              </a:ext>
            </a:extLst>
          </p:cNvPr>
          <p:cNvSpPr txBox="1"/>
          <p:nvPr/>
        </p:nvSpPr>
        <p:spPr>
          <a:xfrm>
            <a:off x="499893" y="3395240"/>
            <a:ext cx="570173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cols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'col1'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'col2'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'col3'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[[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df_list2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</a:t>
            </a:r>
            <a:r>
              <a:rPr lang="en-US" altLang="ko-KR" sz="1600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DataFrame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columns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cols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df_list2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df_array2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5E7D2-EF98-41B5-AAC9-5976628F685C}"/>
              </a:ext>
            </a:extLst>
          </p:cNvPr>
          <p:cNvSpPr txBox="1"/>
          <p:nvPr/>
        </p:nvSpPr>
        <p:spPr>
          <a:xfrm>
            <a:off x="7299779" y="3366734"/>
            <a:ext cx="30006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ko-KR" dirty="0">
                <a:solidFill>
                  <a:schemeClr val="bg1"/>
                </a:solidFill>
              </a:rPr>
              <a:t> col1  col2  col3</a:t>
            </a:r>
          </a:p>
          <a:p>
            <a:r>
              <a:rPr lang="it-IT" altLang="ko-KR" dirty="0">
                <a:solidFill>
                  <a:schemeClr val="bg1"/>
                </a:solidFill>
              </a:rPr>
              <a:t>0     1     2     3</a:t>
            </a:r>
          </a:p>
          <a:p>
            <a:pPr marL="342900" indent="-342900">
              <a:buAutoNum type="arabicPlain"/>
            </a:pPr>
            <a:r>
              <a:rPr lang="it-IT" altLang="ko-KR" dirty="0">
                <a:solidFill>
                  <a:schemeClr val="bg1"/>
                </a:solidFill>
              </a:rPr>
              <a:t>11    12    13</a:t>
            </a:r>
          </a:p>
          <a:p>
            <a:endParaRPr lang="it-IT" altLang="ko-KR" dirty="0">
              <a:solidFill>
                <a:schemeClr val="bg1"/>
              </a:solidFill>
            </a:endParaRPr>
          </a:p>
          <a:p>
            <a:r>
              <a:rPr lang="it-IT" altLang="ko-KR" dirty="0">
                <a:solidFill>
                  <a:schemeClr val="bg1"/>
                </a:solidFill>
              </a:rPr>
              <a:t>   col1  col2  col3</a:t>
            </a:r>
          </a:p>
          <a:p>
            <a:r>
              <a:rPr lang="it-IT" altLang="ko-KR" dirty="0">
                <a:solidFill>
                  <a:schemeClr val="bg1"/>
                </a:solidFill>
              </a:rPr>
              <a:t>0     1     2     3</a:t>
            </a:r>
          </a:p>
          <a:p>
            <a:r>
              <a:rPr lang="it-IT" altLang="ko-KR" dirty="0">
                <a:solidFill>
                  <a:schemeClr val="bg1"/>
                </a:solidFill>
              </a:rPr>
              <a:t>1    11    12    13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763D8B-10DC-4E0F-9C3B-9B7B26DCB69B}"/>
              </a:ext>
            </a:extLst>
          </p:cNvPr>
          <p:cNvSpPr txBox="1"/>
          <p:nvPr/>
        </p:nvSpPr>
        <p:spPr>
          <a:xfrm>
            <a:off x="499893" y="1621442"/>
            <a:ext cx="10673432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데이터이므로 이중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list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</a:t>
            </a:r>
            <a:endParaRPr lang="en-US" altLang="ko-KR" sz="2000" dirty="0">
              <a:solidFill>
                <a:schemeClr val="accen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89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72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DataFrame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변환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3159075"/>
            <a:ext cx="5796000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299780" y="3159075"/>
            <a:ext cx="3091428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3" y="274391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299779" y="274391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75013-F57C-44A3-8366-140CAD5467CE}"/>
              </a:ext>
            </a:extLst>
          </p:cNvPr>
          <p:cNvSpPr txBox="1"/>
          <p:nvPr/>
        </p:nvSpPr>
        <p:spPr>
          <a:xfrm>
            <a:off x="499892" y="3395240"/>
            <a:ext cx="54168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df_array2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values</a:t>
            </a:r>
            <a:endParaRPr lang="en-US" altLang="ko-KR" sz="1600" b="0" dirty="0">
              <a:solidFill>
                <a:srgbClr val="FFFFFF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'array3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타입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array3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형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\n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태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’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format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array3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df_array2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values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tolist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'list3 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타입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format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list3</a:t>
            </a:r>
            <a:r>
              <a:rPr lang="en-US" altLang="ko-KR" sz="1600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5E7D2-EF98-41B5-AAC9-5976628F685C}"/>
              </a:ext>
            </a:extLst>
          </p:cNvPr>
          <p:cNvSpPr txBox="1"/>
          <p:nvPr/>
        </p:nvSpPr>
        <p:spPr>
          <a:xfrm>
            <a:off x="7299779" y="3366734"/>
            <a:ext cx="30006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ko-KR">
                <a:solidFill>
                  <a:schemeClr val="bg1"/>
                </a:solidFill>
              </a:rPr>
              <a:t>array3 </a:t>
            </a:r>
            <a:r>
              <a:rPr lang="ko-KR" altLang="en-US">
                <a:solidFill>
                  <a:schemeClr val="bg1"/>
                </a:solidFill>
              </a:rPr>
              <a:t>타입 </a:t>
            </a:r>
            <a:r>
              <a:rPr lang="en-US" altLang="ko-KR">
                <a:solidFill>
                  <a:schemeClr val="bg1"/>
                </a:solidFill>
              </a:rPr>
              <a:t>: &lt;</a:t>
            </a:r>
            <a:r>
              <a:rPr lang="it-IT" altLang="ko-KR">
                <a:solidFill>
                  <a:schemeClr val="bg1"/>
                </a:solidFill>
              </a:rPr>
              <a:t>class 'numpy.ndarray'&gt;, array3 </a:t>
            </a:r>
            <a:r>
              <a:rPr lang="ko-KR" altLang="en-US">
                <a:solidFill>
                  <a:schemeClr val="bg1"/>
                </a:solidFill>
              </a:rPr>
              <a:t>형태 </a:t>
            </a:r>
            <a:r>
              <a:rPr lang="en-US" altLang="ko-KR">
                <a:solidFill>
                  <a:schemeClr val="bg1"/>
                </a:solidFill>
              </a:rPr>
              <a:t>: (2, 3)</a:t>
            </a:r>
          </a:p>
          <a:p>
            <a:r>
              <a:rPr lang="en-US" altLang="ko-KR">
                <a:solidFill>
                  <a:schemeClr val="bg1"/>
                </a:solidFill>
              </a:rPr>
              <a:t>[[ 1  2  3]</a:t>
            </a:r>
          </a:p>
          <a:p>
            <a:r>
              <a:rPr lang="en-US" altLang="ko-KR">
                <a:solidFill>
                  <a:schemeClr val="bg1"/>
                </a:solidFill>
              </a:rPr>
              <a:t> [11 12 13]]</a:t>
            </a:r>
          </a:p>
          <a:p>
            <a:r>
              <a:rPr lang="it-IT" altLang="ko-KR">
                <a:solidFill>
                  <a:schemeClr val="bg1"/>
                </a:solidFill>
              </a:rPr>
              <a:t>list3 </a:t>
            </a:r>
            <a:r>
              <a:rPr lang="ko-KR" altLang="en-US">
                <a:solidFill>
                  <a:schemeClr val="bg1"/>
                </a:solidFill>
              </a:rPr>
              <a:t>타입 </a:t>
            </a:r>
            <a:r>
              <a:rPr lang="en-US" altLang="ko-KR">
                <a:solidFill>
                  <a:schemeClr val="bg1"/>
                </a:solidFill>
              </a:rPr>
              <a:t>: &lt;</a:t>
            </a:r>
            <a:r>
              <a:rPr lang="it-IT" altLang="ko-KR">
                <a:solidFill>
                  <a:schemeClr val="bg1"/>
                </a:solidFill>
              </a:rPr>
              <a:t>class 'list'&gt;</a:t>
            </a:r>
          </a:p>
          <a:p>
            <a:r>
              <a:rPr lang="it-IT" altLang="ko-KR">
                <a:solidFill>
                  <a:schemeClr val="bg1"/>
                </a:solidFill>
              </a:rPr>
              <a:t>[[1, 2, 3], [11, 12, 13]]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5BF9E-CED8-4779-AF3F-E8B7BDE8D648}"/>
              </a:ext>
            </a:extLst>
          </p:cNvPr>
          <p:cNvSpPr txBox="1"/>
          <p:nvPr/>
        </p:nvSpPr>
        <p:spPr>
          <a:xfrm>
            <a:off x="499894" y="1762155"/>
            <a:ext cx="10673432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넘파이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ndarray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파이썬 리스트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196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73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4D321-32E4-494B-B2AF-F7ECD599914F}"/>
              </a:ext>
            </a:extLst>
          </p:cNvPr>
          <p:cNvSpPr txBox="1"/>
          <p:nvPr/>
        </p:nvSpPr>
        <p:spPr>
          <a:xfrm>
            <a:off x="499894" y="1995650"/>
            <a:ext cx="8437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표를 확인하여 </a:t>
            </a:r>
            <a:r>
              <a:rPr lang="en-US" altLang="ko-KR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구현하시오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en-US" altLang="ko-KR" sz="2400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(‘index=’ </a:t>
            </a:r>
            <a:r>
              <a:rPr lang="ko-KR" altLang="en-US" sz="2400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활용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4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DC7F8A7D-B98F-4E53-997B-908016FAF0A1}"/>
              </a:ext>
            </a:extLst>
          </p:cNvPr>
          <p:cNvGraphicFramePr>
            <a:graphicFrameLocks noGrp="1"/>
          </p:cNvGraphicFramePr>
          <p:nvPr/>
        </p:nvGraphicFramePr>
        <p:xfrm>
          <a:off x="1799774" y="2985880"/>
          <a:ext cx="7935894" cy="2178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649">
                  <a:extLst>
                    <a:ext uri="{9D8B030D-6E8A-4147-A177-3AD203B41FA5}">
                      <a16:colId xmlns:a16="http://schemas.microsoft.com/office/drawing/2014/main" val="2599540904"/>
                    </a:ext>
                  </a:extLst>
                </a:gridCol>
                <a:gridCol w="1322649">
                  <a:extLst>
                    <a:ext uri="{9D8B030D-6E8A-4147-A177-3AD203B41FA5}">
                      <a16:colId xmlns:a16="http://schemas.microsoft.com/office/drawing/2014/main" val="1910938107"/>
                    </a:ext>
                  </a:extLst>
                </a:gridCol>
                <a:gridCol w="1322649">
                  <a:extLst>
                    <a:ext uri="{9D8B030D-6E8A-4147-A177-3AD203B41FA5}">
                      <a16:colId xmlns:a16="http://schemas.microsoft.com/office/drawing/2014/main" val="2584701331"/>
                    </a:ext>
                  </a:extLst>
                </a:gridCol>
                <a:gridCol w="1322649">
                  <a:extLst>
                    <a:ext uri="{9D8B030D-6E8A-4147-A177-3AD203B41FA5}">
                      <a16:colId xmlns:a16="http://schemas.microsoft.com/office/drawing/2014/main" val="2622282726"/>
                    </a:ext>
                  </a:extLst>
                </a:gridCol>
                <a:gridCol w="1322649">
                  <a:extLst>
                    <a:ext uri="{9D8B030D-6E8A-4147-A177-3AD203B41FA5}">
                      <a16:colId xmlns:a16="http://schemas.microsoft.com/office/drawing/2014/main" val="3125347073"/>
                    </a:ext>
                  </a:extLst>
                </a:gridCol>
                <a:gridCol w="1322649">
                  <a:extLst>
                    <a:ext uri="{9D8B030D-6E8A-4147-A177-3AD203B41FA5}">
                      <a16:colId xmlns:a16="http://schemas.microsoft.com/office/drawing/2014/main" val="878872313"/>
                    </a:ext>
                  </a:extLst>
                </a:gridCol>
              </a:tblGrid>
              <a:tr h="544523"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국어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영어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과학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사회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7732727"/>
                  </a:ext>
                </a:extLst>
              </a:tr>
              <a:tr h="544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83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68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92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85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929533"/>
                  </a:ext>
                </a:extLst>
              </a:tr>
              <a:tr h="544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95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64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77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791620"/>
                  </a:ext>
                </a:extLst>
              </a:tr>
              <a:tr h="544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58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92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72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357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658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74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2523434"/>
            <a:ext cx="5796000" cy="36054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8DBA7A-422C-493B-9355-86CC1F305FB5}"/>
              </a:ext>
            </a:extLst>
          </p:cNvPr>
          <p:cNvSpPr/>
          <p:nvPr/>
        </p:nvSpPr>
        <p:spPr>
          <a:xfrm>
            <a:off x="7299778" y="3159075"/>
            <a:ext cx="3717845" cy="296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3" y="2108277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Example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AAE164-125C-4488-A2E3-4526C549F93F}"/>
              </a:ext>
            </a:extLst>
          </p:cNvPr>
          <p:cNvSpPr/>
          <p:nvPr/>
        </p:nvSpPr>
        <p:spPr>
          <a:xfrm>
            <a:off x="7299779" y="2743918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75013-F57C-44A3-8366-140CAD5467CE}"/>
              </a:ext>
            </a:extLst>
          </p:cNvPr>
          <p:cNvSpPr txBox="1"/>
          <p:nvPr/>
        </p:nvSpPr>
        <p:spPr>
          <a:xfrm>
            <a:off x="499893" y="3159075"/>
            <a:ext cx="57017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[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국어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수학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영어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과학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사회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[[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83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68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64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87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77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 [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65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87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58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72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]]</a:t>
            </a:r>
          </a:p>
          <a:p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indexes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[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태현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준수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기준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b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DataFrame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columns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indexes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b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dfs</a:t>
            </a:r>
            <a:r>
              <a:rPr lang="en-US" altLang="ko-KR" sz="1600" b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5E7D2-EF98-41B5-AAC9-5976628F685C}"/>
              </a:ext>
            </a:extLst>
          </p:cNvPr>
          <p:cNvSpPr txBox="1"/>
          <p:nvPr/>
        </p:nvSpPr>
        <p:spPr>
          <a:xfrm>
            <a:off x="7287079" y="3437686"/>
            <a:ext cx="3215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국어  수학  영어  과학  사회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태현  </a:t>
            </a:r>
            <a:r>
              <a:rPr lang="en-US" altLang="ko-KR" dirty="0">
                <a:solidFill>
                  <a:schemeClr val="bg1"/>
                </a:solidFill>
              </a:rPr>
              <a:t>83  68  92  55  85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준수  </a:t>
            </a:r>
            <a:r>
              <a:rPr lang="en-US" altLang="ko-KR" dirty="0">
                <a:solidFill>
                  <a:schemeClr val="bg1"/>
                </a:solidFill>
              </a:rPr>
              <a:t>40  95  64  87  77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기준  </a:t>
            </a:r>
            <a:r>
              <a:rPr lang="en-US" altLang="ko-KR" dirty="0">
                <a:solidFill>
                  <a:schemeClr val="bg1"/>
                </a:solidFill>
              </a:rPr>
              <a:t>65  87  58  92  72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804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75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csv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저장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1019847" y="2596709"/>
            <a:ext cx="5796000" cy="5333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1762155"/>
            <a:ext cx="10673432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to_csv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통한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csv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저장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89F84-9A50-4261-A479-695372BA8C7B}"/>
              </a:ext>
            </a:extLst>
          </p:cNvPr>
          <p:cNvSpPr txBox="1"/>
          <p:nvPr/>
        </p:nvSpPr>
        <p:spPr>
          <a:xfrm>
            <a:off x="1019847" y="2662311"/>
            <a:ext cx="5434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dfs</a:t>
            </a:r>
            <a:r>
              <a:rPr lang="en-US" altLang="ko-KR" b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to_csv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"./result.csv"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3D710C7-3EA6-44BF-80E3-E99192EBA893}"/>
              </a:ext>
            </a:extLst>
          </p:cNvPr>
          <p:cNvSpPr/>
          <p:nvPr/>
        </p:nvSpPr>
        <p:spPr>
          <a:xfrm>
            <a:off x="2357718" y="2596709"/>
            <a:ext cx="1680882" cy="533398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C11F46-1A51-4973-BE53-0577E7870D17}"/>
              </a:ext>
            </a:extLst>
          </p:cNvPr>
          <p:cNvCxnSpPr>
            <a:stCxn id="8" idx="7"/>
          </p:cNvCxnSpPr>
          <p:nvPr/>
        </p:nvCxnSpPr>
        <p:spPr>
          <a:xfrm flipV="1">
            <a:off x="3792441" y="2112461"/>
            <a:ext cx="2877300" cy="562362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B117362-9506-4931-B08E-ECFB5827E2AF}"/>
              </a:ext>
            </a:extLst>
          </p:cNvPr>
          <p:cNvSpPr/>
          <p:nvPr/>
        </p:nvSpPr>
        <p:spPr>
          <a:xfrm>
            <a:off x="6669741" y="1541929"/>
            <a:ext cx="4805083" cy="93233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 위치</a:t>
            </a:r>
            <a:r>
              <a:rPr lang="en-US" altLang="ko-KR" dirty="0">
                <a:solidFill>
                  <a:schemeClr val="tx1"/>
                </a:solidFill>
              </a:rPr>
              <a:t>(./)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‘result’ </a:t>
            </a:r>
            <a:r>
              <a:rPr lang="ko-KR" altLang="en-US" dirty="0">
                <a:solidFill>
                  <a:schemeClr val="tx1"/>
                </a:solidFill>
              </a:rPr>
              <a:t>이름으로 </a:t>
            </a:r>
            <a:r>
              <a:rPr lang="en-US" altLang="ko-KR" dirty="0">
                <a:solidFill>
                  <a:schemeClr val="tx1"/>
                </a:solidFill>
              </a:rPr>
              <a:t>csv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362B74-7C20-4173-8184-8931E76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4" y="4605274"/>
            <a:ext cx="3629532" cy="781159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30E1470-12EE-4645-8210-CEC6FD89C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22" y="3530528"/>
            <a:ext cx="7127707" cy="24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467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76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Excel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글자가 깨질 경우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CA9E05-4004-434D-B09A-523575B3231F}"/>
              </a:ext>
            </a:extLst>
          </p:cNvPr>
          <p:cNvSpPr txBox="1"/>
          <p:nvPr/>
        </p:nvSpPr>
        <p:spPr>
          <a:xfrm>
            <a:off x="499894" y="2005346"/>
            <a:ext cx="10230859" cy="1856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csv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마우스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우클릭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후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 프로그램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 → ‘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메모장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메모장으로 창 실행 후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‘→ ‘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이름으로 저장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하단의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인코딩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부분을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‘ANSI’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변경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273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Pandas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이용하여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CSV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저장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3" y="2523434"/>
            <a:ext cx="11288984" cy="2955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3" y="2108277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Q)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75013-F57C-44A3-8366-140CAD5467CE}"/>
              </a:ext>
            </a:extLst>
          </p:cNvPr>
          <p:cNvSpPr txBox="1"/>
          <p:nvPr/>
        </p:nvSpPr>
        <p:spPr>
          <a:xfrm>
            <a:off x="499891" y="2750923"/>
            <a:ext cx="11192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열에 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‘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Lot', 'Wafer', 'Mask', 'Name', 'Row', '</a:t>
            </a:r>
            <a:r>
              <a:rPr lang="en-US" altLang="ko-K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Column','I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at -1V [A]', 'I at 1V [A]＇</a:t>
            </a:r>
            <a:r>
              <a:rPr lang="ko-KR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의 값들을 </a:t>
            </a:r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</a:rPr>
              <a:t>Etree</a:t>
            </a:r>
            <a:r>
              <a:rPr lang="ko-KR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를 사용하여 추출 한 후 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CSV </a:t>
            </a:r>
            <a:r>
              <a:rPr lang="ko-KR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파일로 저장하세요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203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Pandas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이용하여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CSV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저장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8D66D3-E3C4-4D66-BC5F-4A697E73D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"/>
          <a:stretch/>
        </p:blipFill>
        <p:spPr>
          <a:xfrm>
            <a:off x="2044712" y="1820684"/>
            <a:ext cx="8102575" cy="44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137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79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Pandas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이용하여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CSV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저장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3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06CD15-7192-42CA-8D3B-1125625D77CA}"/>
              </a:ext>
            </a:extLst>
          </p:cNvPr>
          <p:cNvSpPr/>
          <p:nvPr/>
        </p:nvSpPr>
        <p:spPr>
          <a:xfrm>
            <a:off x="499894" y="2523434"/>
            <a:ext cx="5982430" cy="2955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CDD8DC-307A-40D9-97FF-2E89279DBF0B}"/>
              </a:ext>
            </a:extLst>
          </p:cNvPr>
          <p:cNvSpPr/>
          <p:nvPr/>
        </p:nvSpPr>
        <p:spPr>
          <a:xfrm>
            <a:off x="499893" y="2108277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Q)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75013-F57C-44A3-8366-140CAD5467CE}"/>
              </a:ext>
            </a:extLst>
          </p:cNvPr>
          <p:cNvSpPr txBox="1"/>
          <p:nvPr/>
        </p:nvSpPr>
        <p:spPr>
          <a:xfrm>
            <a:off x="499892" y="2750923"/>
            <a:ext cx="59697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'Lot'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'Wafer'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'Mask'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'Row'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Column'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at -1V [A]'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 at 1V [A]'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E61223-F271-4507-A805-F334EA50B7C2}"/>
              </a:ext>
            </a:extLst>
          </p:cNvPr>
          <p:cNvSpPr/>
          <p:nvPr/>
        </p:nvSpPr>
        <p:spPr>
          <a:xfrm>
            <a:off x="499893" y="2523434"/>
            <a:ext cx="11515125" cy="2955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4C3D4-7060-4931-8BA1-14C1A9B1BCC5}"/>
              </a:ext>
            </a:extLst>
          </p:cNvPr>
          <p:cNvSpPr/>
          <p:nvPr/>
        </p:nvSpPr>
        <p:spPr>
          <a:xfrm>
            <a:off x="499893" y="2108277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힌트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7B73B-8B40-4ABF-AF36-5D31E017956C}"/>
              </a:ext>
            </a:extLst>
          </p:cNvPr>
          <p:cNvSpPr txBox="1"/>
          <p:nvPr/>
        </p:nvSpPr>
        <p:spPr>
          <a:xfrm>
            <a:off x="499892" y="2750923"/>
            <a:ext cx="1137460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'Lot'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'Wafer'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'Mask'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'Row'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Column'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at -1V [A]'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 at 1V [A]’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altLang="ko-KR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.loc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[</a:t>
            </a:r>
            <a:r>
              <a:rPr lang="en-US" altLang="ko-KR" sz="2000" dirty="0">
                <a:solidFill>
                  <a:srgbClr val="D4D4D4"/>
                </a:solidFill>
                <a:latin typeface="Consolas" panose="020B0609020204030204" pitchFamily="49" charset="0"/>
              </a:rPr>
              <a:t>…]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51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955052-54AB-431B-91C1-24FB147BD689}"/>
              </a:ext>
            </a:extLst>
          </p:cNvPr>
          <p:cNvSpPr/>
          <p:nvPr/>
        </p:nvSpPr>
        <p:spPr>
          <a:xfrm>
            <a:off x="499894" y="2695902"/>
            <a:ext cx="5144161" cy="2598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C4A5-5033-4DD3-AE82-AABF86BF0CDA}"/>
              </a:ext>
            </a:extLst>
          </p:cNvPr>
          <p:cNvSpPr txBox="1"/>
          <p:nvPr/>
        </p:nvSpPr>
        <p:spPr>
          <a:xfrm>
            <a:off x="687768" y="2803365"/>
            <a:ext cx="48255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3FA08-3745-4CCC-B32E-49FEB842DB94}"/>
              </a:ext>
            </a:extLst>
          </p:cNvPr>
          <p:cNvSpPr/>
          <p:nvPr/>
        </p:nvSpPr>
        <p:spPr>
          <a:xfrm>
            <a:off x="499894" y="2280745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Ex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4C867-ADDF-4E3A-9BCE-BFEEFEB42B62}"/>
              </a:ext>
            </a:extLst>
          </p:cNvPr>
          <p:cNvSpPr/>
          <p:nvPr/>
        </p:nvSpPr>
        <p:spPr>
          <a:xfrm>
            <a:off x="6427728" y="1602829"/>
            <a:ext cx="1602175" cy="4151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실행결과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B3E1F2-6A68-483D-9059-C19AC7BD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728" y="2017986"/>
            <a:ext cx="5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250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Git &amp; </a:t>
            </a:r>
            <a:r>
              <a:rPr kumimoji="0" lang="en-US" altLang="ko-KR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Github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0420F-FC95-48DB-B840-08FAEE2D5032}"/>
              </a:ext>
            </a:extLst>
          </p:cNvPr>
          <p:cNvSpPr txBox="1"/>
          <p:nvPr/>
        </p:nvSpPr>
        <p:spPr>
          <a:xfrm>
            <a:off x="5360279" y="2053655"/>
            <a:ext cx="614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</a:t>
            </a:r>
            <a:r>
              <a:rPr lang="en-US" altLang="ko-KR" dirty="0"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6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0782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81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 &amp;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9895" y="1680135"/>
            <a:ext cx="5427664" cy="2471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로컬에서의 버전관리시스템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클라우드 시스템에서의 버전관리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오픈 소스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원격 저장소와 로컬 저장소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컴퓨터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A18DBE-64D5-4A10-9370-143BBEE6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45" y="2715458"/>
            <a:ext cx="4446730" cy="2921796"/>
          </a:xfrm>
          <a:prstGeom prst="rect">
            <a:avLst/>
          </a:prstGeom>
        </p:spPr>
      </p:pic>
      <p:pic>
        <p:nvPicPr>
          <p:cNvPr id="2050" name="Picture 2" descr="Git] 1. 깃헙(github) 입문하기 : 네이버 블로그">
            <a:extLst>
              <a:ext uri="{FF2B5EF4-FFF2-40B4-BE49-F238E27FC236}">
                <a16:creationId xmlns:a16="http://schemas.microsoft.com/office/drawing/2014/main" id="{44D31DF0-2A03-4954-9B8F-A04868D0C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810" y="776117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9D0524-3761-4144-94FD-50043D59A651}"/>
              </a:ext>
            </a:extLst>
          </p:cNvPr>
          <p:cNvSpPr txBox="1"/>
          <p:nvPr/>
        </p:nvSpPr>
        <p:spPr>
          <a:xfrm>
            <a:off x="1098194" y="4491811"/>
            <a:ext cx="3217131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Documentation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BACCC3-9897-4428-908A-0E64A4EDA04D}"/>
              </a:ext>
            </a:extLst>
          </p:cNvPr>
          <p:cNvSpPr txBox="1"/>
          <p:nvPr/>
        </p:nvSpPr>
        <p:spPr>
          <a:xfrm>
            <a:off x="3429000" y="4708116"/>
            <a:ext cx="72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>
                <a:solidFill>
                  <a:schemeClr val="accent1"/>
                </a:solidFill>
                <a:hlinkClick r:id="rId4"/>
              </a:rPr>
              <a:t>Link</a:t>
            </a:r>
            <a:endParaRPr lang="ko-KR" alt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85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82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 &amp;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장점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9894" y="1723186"/>
            <a:ext cx="4927783" cy="321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원하는 시점으로 복원 가능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작업한 내역을 타임라인 순으로 확인 가능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수정한 내용에 대한 문서화가 용이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브랜치의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생성 및 병합이 간편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BC9DF-05E0-4AF2-B323-B1458FA346FD}"/>
              </a:ext>
            </a:extLst>
          </p:cNvPr>
          <p:cNvSpPr txBox="1"/>
          <p:nvPr/>
        </p:nvSpPr>
        <p:spPr>
          <a:xfrm>
            <a:off x="5861108" y="1709113"/>
            <a:ext cx="5372400" cy="1979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동시에 하나의 소스를 작업해도 충돌 방지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해결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누가 어떤 작업을 진행했는지 확인 가능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435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83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Triangle Workflow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7356C1-ABDB-4751-B77F-2CA2BDB364BE}"/>
              </a:ext>
            </a:extLst>
          </p:cNvPr>
          <p:cNvSpPr/>
          <p:nvPr/>
        </p:nvSpPr>
        <p:spPr>
          <a:xfrm>
            <a:off x="2464490" y="2112461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(Team)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E2EB9A6-E545-4D99-AC08-121E5B1D779B}"/>
              </a:ext>
            </a:extLst>
          </p:cNvPr>
          <p:cNvSpPr/>
          <p:nvPr/>
        </p:nvSpPr>
        <p:spPr>
          <a:xfrm>
            <a:off x="4104796" y="4315830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(Developer)</a:t>
            </a:r>
            <a:endParaRPr lang="ko-KR" altLang="en-US" sz="16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059E03-2027-4D5F-B0EB-72CFE87020F9}"/>
              </a:ext>
            </a:extLst>
          </p:cNvPr>
          <p:cNvSpPr/>
          <p:nvPr/>
        </p:nvSpPr>
        <p:spPr>
          <a:xfrm>
            <a:off x="824184" y="4315829"/>
            <a:ext cx="2065422" cy="10951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Local</a:t>
            </a:r>
            <a:endParaRPr lang="ko-KR" altLang="en-US" sz="1600" dirty="0"/>
          </a:p>
        </p:txBody>
      </p:sp>
      <p:sp>
        <p:nvSpPr>
          <p:cNvPr id="24" name="화살표: 왼쪽/오른쪽 23">
            <a:extLst>
              <a:ext uri="{FF2B5EF4-FFF2-40B4-BE49-F238E27FC236}">
                <a16:creationId xmlns:a16="http://schemas.microsoft.com/office/drawing/2014/main" id="{BD4B79D7-F4AF-4F67-B899-75E2317BAFFA}"/>
              </a:ext>
            </a:extLst>
          </p:cNvPr>
          <p:cNvSpPr/>
          <p:nvPr/>
        </p:nvSpPr>
        <p:spPr>
          <a:xfrm rot="18186686">
            <a:off x="2173706" y="3616126"/>
            <a:ext cx="898358" cy="256674"/>
          </a:xfrm>
          <a:prstGeom prst="leftRightArrow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DB7FEC80-DAB6-41CB-8D7F-2DB8928C3F84}"/>
              </a:ext>
            </a:extLst>
          </p:cNvPr>
          <p:cNvSpPr/>
          <p:nvPr/>
        </p:nvSpPr>
        <p:spPr>
          <a:xfrm rot="3487910">
            <a:off x="3829995" y="3656839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/>
              </a:gs>
              <a:gs pos="25000">
                <a:schemeClr val="accent1">
                  <a:lumMod val="0"/>
                  <a:lumOff val="100000"/>
                </a:schemeClr>
              </a:gs>
              <a:gs pos="6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630B21B0-C011-4851-B141-EFB51CCE0B83}"/>
              </a:ext>
            </a:extLst>
          </p:cNvPr>
          <p:cNvSpPr/>
          <p:nvPr/>
        </p:nvSpPr>
        <p:spPr>
          <a:xfrm>
            <a:off x="3048022" y="4653626"/>
            <a:ext cx="898358" cy="256674"/>
          </a:xfrm>
          <a:prstGeom prst="leftRightArrow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E75DE-458A-4F20-9A3C-5CADFB6FBD19}"/>
              </a:ext>
            </a:extLst>
          </p:cNvPr>
          <p:cNvSpPr txBox="1"/>
          <p:nvPr/>
        </p:nvSpPr>
        <p:spPr>
          <a:xfrm>
            <a:off x="6609408" y="2268574"/>
            <a:ext cx="5372400" cy="2594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Create Organization &amp; Fork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 계정 생성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Main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생성 및 최신 사항 업데이트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Fork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개인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연동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256616-214F-408C-9B96-6E255A4F6965}"/>
              </a:ext>
            </a:extLst>
          </p:cNvPr>
          <p:cNvSpPr txBox="1"/>
          <p:nvPr/>
        </p:nvSpPr>
        <p:spPr>
          <a:xfrm>
            <a:off x="4550399" y="3864354"/>
            <a:ext cx="79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Fork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E2878-E4FD-4611-9FFD-A5D37B79F43C}"/>
              </a:ext>
            </a:extLst>
          </p:cNvPr>
          <p:cNvSpPr txBox="1"/>
          <p:nvPr/>
        </p:nvSpPr>
        <p:spPr>
          <a:xfrm>
            <a:off x="4279174" y="3338505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 Request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3A943-9FD0-4697-90F5-07533A6B3682}"/>
              </a:ext>
            </a:extLst>
          </p:cNvPr>
          <p:cNvSpPr txBox="1"/>
          <p:nvPr/>
        </p:nvSpPr>
        <p:spPr>
          <a:xfrm>
            <a:off x="1170337" y="3769939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 / Pull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B46B88-4D6D-4BD7-8023-5919320E2E4F}"/>
              </a:ext>
            </a:extLst>
          </p:cNvPr>
          <p:cNvSpPr txBox="1"/>
          <p:nvPr/>
        </p:nvSpPr>
        <p:spPr>
          <a:xfrm>
            <a:off x="3240742" y="4365008"/>
            <a:ext cx="6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42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84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Triangle Workflow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7356C1-ABDB-4751-B77F-2CA2BDB364BE}"/>
              </a:ext>
            </a:extLst>
          </p:cNvPr>
          <p:cNvSpPr/>
          <p:nvPr/>
        </p:nvSpPr>
        <p:spPr>
          <a:xfrm>
            <a:off x="2464490" y="2112461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(Team)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E2EB9A6-E545-4D99-AC08-121E5B1D779B}"/>
              </a:ext>
            </a:extLst>
          </p:cNvPr>
          <p:cNvSpPr/>
          <p:nvPr/>
        </p:nvSpPr>
        <p:spPr>
          <a:xfrm>
            <a:off x="4104796" y="4315830"/>
            <a:ext cx="2065422" cy="1095117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(Developer)</a:t>
            </a:r>
            <a:endParaRPr lang="ko-KR" altLang="en-US" sz="16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059E03-2027-4D5F-B0EB-72CFE87020F9}"/>
              </a:ext>
            </a:extLst>
          </p:cNvPr>
          <p:cNvSpPr/>
          <p:nvPr/>
        </p:nvSpPr>
        <p:spPr>
          <a:xfrm>
            <a:off x="824184" y="4315829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Local</a:t>
            </a:r>
            <a:endParaRPr lang="ko-KR" altLang="en-US" sz="1600" dirty="0"/>
          </a:p>
        </p:txBody>
      </p:sp>
      <p:sp>
        <p:nvSpPr>
          <p:cNvPr id="24" name="화살표: 왼쪽/오른쪽 23">
            <a:extLst>
              <a:ext uri="{FF2B5EF4-FFF2-40B4-BE49-F238E27FC236}">
                <a16:creationId xmlns:a16="http://schemas.microsoft.com/office/drawing/2014/main" id="{BD4B79D7-F4AF-4F67-B899-75E2317BAFFA}"/>
              </a:ext>
            </a:extLst>
          </p:cNvPr>
          <p:cNvSpPr/>
          <p:nvPr/>
        </p:nvSpPr>
        <p:spPr>
          <a:xfrm rot="14144214">
            <a:off x="3626597" y="3643750"/>
            <a:ext cx="898358" cy="256674"/>
          </a:xfrm>
          <a:prstGeom prst="leftRightArrow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DB7FEC80-DAB6-41CB-8D7F-2DB8928C3F84}"/>
              </a:ext>
            </a:extLst>
          </p:cNvPr>
          <p:cNvSpPr/>
          <p:nvPr/>
        </p:nvSpPr>
        <p:spPr>
          <a:xfrm rot="7679264">
            <a:off x="2263528" y="3610786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630B21B0-C011-4851-B141-EFB51CCE0B83}"/>
              </a:ext>
            </a:extLst>
          </p:cNvPr>
          <p:cNvSpPr/>
          <p:nvPr/>
        </p:nvSpPr>
        <p:spPr>
          <a:xfrm>
            <a:off x="3048022" y="4653626"/>
            <a:ext cx="898358" cy="256674"/>
          </a:xfrm>
          <a:prstGeom prst="leftRightArrow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E75DE-458A-4F20-9A3C-5CADFB6FBD19}"/>
              </a:ext>
            </a:extLst>
          </p:cNvPr>
          <p:cNvSpPr txBox="1"/>
          <p:nvPr/>
        </p:nvSpPr>
        <p:spPr>
          <a:xfrm>
            <a:off x="6348424" y="1027639"/>
            <a:ext cx="5526076" cy="1979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Clone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Pull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 Clone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파일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download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생성해서 작업 및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256616-214F-408C-9B96-6E255A4F6965}"/>
              </a:ext>
            </a:extLst>
          </p:cNvPr>
          <p:cNvSpPr txBox="1"/>
          <p:nvPr/>
        </p:nvSpPr>
        <p:spPr>
          <a:xfrm>
            <a:off x="4550399" y="3864354"/>
            <a:ext cx="79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21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Fork</a:t>
            </a:r>
            <a:endParaRPr lang="ko-KR" altLang="en-US" sz="1400" dirty="0">
              <a:solidFill>
                <a:schemeClr val="tx1">
                  <a:alpha val="21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E2878-E4FD-4611-9FFD-A5D37B79F43C}"/>
              </a:ext>
            </a:extLst>
          </p:cNvPr>
          <p:cNvSpPr txBox="1"/>
          <p:nvPr/>
        </p:nvSpPr>
        <p:spPr>
          <a:xfrm>
            <a:off x="4279174" y="3338505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 Request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3A943-9FD0-4697-90F5-07533A6B3682}"/>
              </a:ext>
            </a:extLst>
          </p:cNvPr>
          <p:cNvSpPr txBox="1"/>
          <p:nvPr/>
        </p:nvSpPr>
        <p:spPr>
          <a:xfrm>
            <a:off x="1098045" y="3783542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 / Pull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B46B88-4D6D-4BD7-8023-5919320E2E4F}"/>
              </a:ext>
            </a:extLst>
          </p:cNvPr>
          <p:cNvSpPr txBox="1"/>
          <p:nvPr/>
        </p:nvSpPr>
        <p:spPr>
          <a:xfrm>
            <a:off x="3240742" y="4365008"/>
            <a:ext cx="6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C72F08-E71F-42DA-9D45-E26290824CDD}"/>
              </a:ext>
            </a:extLst>
          </p:cNvPr>
          <p:cNvCxnSpPr/>
          <p:nvPr/>
        </p:nvCxnSpPr>
        <p:spPr>
          <a:xfrm>
            <a:off x="7071681" y="3668913"/>
            <a:ext cx="3697789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B6CB6660-8C4B-420F-8A17-C71EC7D1CAAD}"/>
              </a:ext>
            </a:extLst>
          </p:cNvPr>
          <p:cNvSpPr/>
          <p:nvPr/>
        </p:nvSpPr>
        <p:spPr>
          <a:xfrm>
            <a:off x="7288732" y="3577406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F8E98C-B946-4C14-A7D0-79A17D205B7F}"/>
              </a:ext>
            </a:extLst>
          </p:cNvPr>
          <p:cNvSpPr/>
          <p:nvPr/>
        </p:nvSpPr>
        <p:spPr>
          <a:xfrm>
            <a:off x="7678628" y="3577406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4F98470-016A-43C7-A0FC-A548DD69BFFD}"/>
              </a:ext>
            </a:extLst>
          </p:cNvPr>
          <p:cNvSpPr/>
          <p:nvPr/>
        </p:nvSpPr>
        <p:spPr>
          <a:xfrm>
            <a:off x="8071427" y="3577406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5AA73FC-7929-4C22-BE28-5B0DF893F88B}"/>
              </a:ext>
            </a:extLst>
          </p:cNvPr>
          <p:cNvSpPr/>
          <p:nvPr/>
        </p:nvSpPr>
        <p:spPr>
          <a:xfrm>
            <a:off x="8727737" y="3583218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BB929DE-F8DF-48A5-A905-B501F7773BE6}"/>
              </a:ext>
            </a:extLst>
          </p:cNvPr>
          <p:cNvSpPr/>
          <p:nvPr/>
        </p:nvSpPr>
        <p:spPr>
          <a:xfrm>
            <a:off x="9456850" y="3577406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052B19-AD74-4393-9E7C-10111465A786}"/>
              </a:ext>
            </a:extLst>
          </p:cNvPr>
          <p:cNvSpPr txBox="1"/>
          <p:nvPr/>
        </p:nvSpPr>
        <p:spPr>
          <a:xfrm>
            <a:off x="8157849" y="3253001"/>
            <a:ext cx="131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Branch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530A6B-5649-4662-A80B-5025EE62A68F}"/>
              </a:ext>
            </a:extLst>
          </p:cNvPr>
          <p:cNvCxnSpPr>
            <a:stCxn id="23" idx="4"/>
          </p:cNvCxnSpPr>
          <p:nvPr/>
        </p:nvCxnSpPr>
        <p:spPr>
          <a:xfrm flipH="1">
            <a:off x="8814159" y="3766231"/>
            <a:ext cx="1" cy="885305"/>
          </a:xfrm>
          <a:prstGeom prst="line">
            <a:avLst/>
          </a:prstGeom>
          <a:ln w="63500">
            <a:solidFill>
              <a:srgbClr val="FFBF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CC157A-A9E9-4B5C-A5A2-6CA8ECB5E51B}"/>
              </a:ext>
            </a:extLst>
          </p:cNvPr>
          <p:cNvCxnSpPr/>
          <p:nvPr/>
        </p:nvCxnSpPr>
        <p:spPr>
          <a:xfrm>
            <a:off x="8800540" y="4652108"/>
            <a:ext cx="1888972" cy="0"/>
          </a:xfrm>
          <a:prstGeom prst="straightConnector1">
            <a:avLst/>
          </a:prstGeom>
          <a:ln w="63500">
            <a:solidFill>
              <a:srgbClr val="FFBF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87A8D384-5AD2-4A33-B41B-ADDA00AA045D}"/>
              </a:ext>
            </a:extLst>
          </p:cNvPr>
          <p:cNvSpPr/>
          <p:nvPr/>
        </p:nvSpPr>
        <p:spPr>
          <a:xfrm>
            <a:off x="7071680" y="5170553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4192D2-BBED-4E16-9EE2-4D6E6BB6BFEB}"/>
              </a:ext>
            </a:extLst>
          </p:cNvPr>
          <p:cNvSpPr txBox="1"/>
          <p:nvPr/>
        </p:nvSpPr>
        <p:spPr>
          <a:xfrm>
            <a:off x="7279219" y="5108170"/>
            <a:ext cx="878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A6CB0DD-310C-4AB3-BC83-DA867849F775}"/>
              </a:ext>
            </a:extLst>
          </p:cNvPr>
          <p:cNvSpPr/>
          <p:nvPr/>
        </p:nvSpPr>
        <p:spPr>
          <a:xfrm>
            <a:off x="8948201" y="4560029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DD02202-F067-471D-AF2F-69DE98D34DAD}"/>
              </a:ext>
            </a:extLst>
          </p:cNvPr>
          <p:cNvSpPr/>
          <p:nvPr/>
        </p:nvSpPr>
        <p:spPr>
          <a:xfrm>
            <a:off x="9918585" y="4560029"/>
            <a:ext cx="172845" cy="183013"/>
          </a:xfrm>
          <a:prstGeom prst="ellipse">
            <a:avLst/>
          </a:prstGeom>
          <a:solidFill>
            <a:srgbClr val="F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D02E40-81B7-4666-B07F-735E2D0561D6}"/>
              </a:ext>
            </a:extLst>
          </p:cNvPr>
          <p:cNvCxnSpPr>
            <a:cxnSpLocks/>
          </p:cNvCxnSpPr>
          <p:nvPr/>
        </p:nvCxnSpPr>
        <p:spPr>
          <a:xfrm>
            <a:off x="7071680" y="5597611"/>
            <a:ext cx="606948" cy="0"/>
          </a:xfrm>
          <a:prstGeom prst="straightConnector1">
            <a:avLst/>
          </a:prstGeom>
          <a:ln w="63500">
            <a:solidFill>
              <a:srgbClr val="FFBF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70FF1B7-1519-43E5-B66B-53313206D566}"/>
              </a:ext>
            </a:extLst>
          </p:cNvPr>
          <p:cNvSpPr txBox="1"/>
          <p:nvPr/>
        </p:nvSpPr>
        <p:spPr>
          <a:xfrm>
            <a:off x="7718534" y="5453194"/>
            <a:ext cx="1229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Branch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344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85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Triangle Workflow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7356C1-ABDB-4751-B77F-2CA2BDB364BE}"/>
              </a:ext>
            </a:extLst>
          </p:cNvPr>
          <p:cNvSpPr/>
          <p:nvPr/>
        </p:nvSpPr>
        <p:spPr>
          <a:xfrm>
            <a:off x="2464490" y="2112461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(Team)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E2EB9A6-E545-4D99-AC08-121E5B1D779B}"/>
              </a:ext>
            </a:extLst>
          </p:cNvPr>
          <p:cNvSpPr/>
          <p:nvPr/>
        </p:nvSpPr>
        <p:spPr>
          <a:xfrm>
            <a:off x="4104796" y="4315830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(Developer)</a:t>
            </a:r>
            <a:endParaRPr lang="ko-KR" altLang="en-US" sz="16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059E03-2027-4D5F-B0EB-72CFE87020F9}"/>
              </a:ext>
            </a:extLst>
          </p:cNvPr>
          <p:cNvSpPr/>
          <p:nvPr/>
        </p:nvSpPr>
        <p:spPr>
          <a:xfrm>
            <a:off x="824184" y="4315829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Local</a:t>
            </a:r>
            <a:endParaRPr lang="ko-KR" altLang="en-US" sz="1600" dirty="0"/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DB7FEC80-DAB6-41CB-8D7F-2DB8928C3F84}"/>
              </a:ext>
            </a:extLst>
          </p:cNvPr>
          <p:cNvSpPr/>
          <p:nvPr/>
        </p:nvSpPr>
        <p:spPr>
          <a:xfrm>
            <a:off x="3074634" y="4743042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EE75DE-458A-4F20-9A3C-5CADFB6FBD19}"/>
              </a:ext>
            </a:extLst>
          </p:cNvPr>
          <p:cNvSpPr txBox="1"/>
          <p:nvPr/>
        </p:nvSpPr>
        <p:spPr>
          <a:xfrm>
            <a:off x="5825509" y="897060"/>
            <a:ext cx="6259141" cy="2902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Push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Pull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Request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로컬에서 작업한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개인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</a:p>
          <a:p>
            <a:pPr marL="1257300" lvl="2" indent="-1800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Team Repository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검토 후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 Request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Review(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개발자명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내용 등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작성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256616-214F-408C-9B96-6E255A4F6965}"/>
              </a:ext>
            </a:extLst>
          </p:cNvPr>
          <p:cNvSpPr txBox="1"/>
          <p:nvPr/>
        </p:nvSpPr>
        <p:spPr>
          <a:xfrm>
            <a:off x="4550399" y="3864354"/>
            <a:ext cx="79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Fork</a:t>
            </a:r>
            <a:endParaRPr lang="ko-KR" altLang="en-US" sz="1400" dirty="0">
              <a:solidFill>
                <a:schemeClr val="tx1">
                  <a:alpha val="32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E2878-E4FD-4611-9FFD-A5D37B79F43C}"/>
              </a:ext>
            </a:extLst>
          </p:cNvPr>
          <p:cNvSpPr txBox="1"/>
          <p:nvPr/>
        </p:nvSpPr>
        <p:spPr>
          <a:xfrm>
            <a:off x="4279174" y="3338505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 Request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3A943-9FD0-4697-90F5-07533A6B3682}"/>
              </a:ext>
            </a:extLst>
          </p:cNvPr>
          <p:cNvSpPr txBox="1"/>
          <p:nvPr/>
        </p:nvSpPr>
        <p:spPr>
          <a:xfrm>
            <a:off x="1170337" y="3769939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32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 /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B46B88-4D6D-4BD7-8023-5919320E2E4F}"/>
              </a:ext>
            </a:extLst>
          </p:cNvPr>
          <p:cNvSpPr txBox="1"/>
          <p:nvPr/>
        </p:nvSpPr>
        <p:spPr>
          <a:xfrm>
            <a:off x="3240742" y="4365008"/>
            <a:ext cx="6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화살표: 왼쪽/오른쪽 38">
            <a:extLst>
              <a:ext uri="{FF2B5EF4-FFF2-40B4-BE49-F238E27FC236}">
                <a16:creationId xmlns:a16="http://schemas.microsoft.com/office/drawing/2014/main" id="{EA9954E6-9199-4106-99F6-113627C1EF3F}"/>
              </a:ext>
            </a:extLst>
          </p:cNvPr>
          <p:cNvSpPr/>
          <p:nvPr/>
        </p:nvSpPr>
        <p:spPr>
          <a:xfrm rot="14265153">
            <a:off x="3832062" y="3671312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왼쪽/오른쪽 40">
            <a:extLst>
              <a:ext uri="{FF2B5EF4-FFF2-40B4-BE49-F238E27FC236}">
                <a16:creationId xmlns:a16="http://schemas.microsoft.com/office/drawing/2014/main" id="{CAE7BD71-C967-4F4E-9390-9A3658F8EC04}"/>
              </a:ext>
            </a:extLst>
          </p:cNvPr>
          <p:cNvSpPr/>
          <p:nvPr/>
        </p:nvSpPr>
        <p:spPr>
          <a:xfrm rot="7188957">
            <a:off x="2199710" y="3540793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71A237-01DF-421A-A21A-5F855109B532}"/>
              </a:ext>
            </a:extLst>
          </p:cNvPr>
          <p:cNvSpPr txBox="1"/>
          <p:nvPr/>
        </p:nvSpPr>
        <p:spPr>
          <a:xfrm>
            <a:off x="6538483" y="4271768"/>
            <a:ext cx="4829333" cy="1287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Clone : Team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내용 일치하여 가져옴</a:t>
            </a:r>
            <a:endParaRPr lang="en-US" altLang="ko-KR" sz="1600" b="1" dirty="0">
              <a:solidFill>
                <a:schemeClr val="accent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Pull : Team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내용과 현재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Merge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 함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최신화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6273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dirty="0" err="1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6600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6FE7F-ADAA-446B-B20B-BA6DF5E5CF00}"/>
              </a:ext>
            </a:extLst>
          </p:cNvPr>
          <p:cNvSpPr txBox="1"/>
          <p:nvPr/>
        </p:nvSpPr>
        <p:spPr>
          <a:xfrm>
            <a:off x="5360279" y="2053655"/>
            <a:ext cx="614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6 - 1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8D831-4A38-4533-A325-714A6C4636AB}"/>
              </a:ext>
            </a:extLst>
          </p:cNvPr>
          <p:cNvSpPr txBox="1"/>
          <p:nvPr/>
        </p:nvSpPr>
        <p:spPr>
          <a:xfrm>
            <a:off x="4816641" y="3994114"/>
            <a:ext cx="2787315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"/>
              </a:srgbClr>
            </a:outerShdw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endPos="60000" dist="29997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Pycharm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endPos="60000" dist="29997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연동</a:t>
            </a:r>
          </a:p>
        </p:txBody>
      </p:sp>
    </p:spTree>
    <p:extLst>
      <p:ext uri="{BB962C8B-B14F-4D97-AF65-F5344CB8AC3E}">
        <p14:creationId xmlns:p14="http://schemas.microsoft.com/office/powerpoint/2010/main" val="14461509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87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Create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Organization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Fork 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11136" y="1678157"/>
            <a:ext cx="607736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Organization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생성 및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Repository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업로드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Fork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 확인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6D5FE5-D5BB-4C10-A0E1-01EEEE7A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70" y="3188133"/>
            <a:ext cx="5916735" cy="2609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3D2AE-FB3D-4394-991A-D6A3F9F30A0D}"/>
              </a:ext>
            </a:extLst>
          </p:cNvPr>
          <p:cNvSpPr txBox="1"/>
          <p:nvPr/>
        </p:nvSpPr>
        <p:spPr>
          <a:xfrm>
            <a:off x="1872069" y="5922965"/>
            <a:ext cx="307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Organization(Main Repository)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E1FF83-C256-47D6-B9D1-7D0C94393FDF}"/>
              </a:ext>
            </a:extLst>
          </p:cNvPr>
          <p:cNvSpPr/>
          <p:nvPr/>
        </p:nvSpPr>
        <p:spPr>
          <a:xfrm>
            <a:off x="5131836" y="3044361"/>
            <a:ext cx="50385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E21324-5E0E-4EE1-8AED-69A6FF161D5C}"/>
              </a:ext>
            </a:extLst>
          </p:cNvPr>
          <p:cNvCxnSpPr>
            <a:cxnSpLocks/>
          </p:cNvCxnSpPr>
          <p:nvPr/>
        </p:nvCxnSpPr>
        <p:spPr>
          <a:xfrm>
            <a:off x="2827175" y="2833049"/>
            <a:ext cx="57849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41E711-7A5D-4F89-9DD9-934A85E5F54F}"/>
              </a:ext>
            </a:extLst>
          </p:cNvPr>
          <p:cNvCxnSpPr/>
          <p:nvPr/>
        </p:nvCxnSpPr>
        <p:spPr>
          <a:xfrm>
            <a:off x="3125755" y="2833049"/>
            <a:ext cx="0" cy="51664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96CF18-A632-45EC-9213-9FB46095511C}"/>
              </a:ext>
            </a:extLst>
          </p:cNvPr>
          <p:cNvCxnSpPr>
            <a:endCxn id="9" idx="2"/>
          </p:cNvCxnSpPr>
          <p:nvPr/>
        </p:nvCxnSpPr>
        <p:spPr>
          <a:xfrm>
            <a:off x="3125755" y="3359020"/>
            <a:ext cx="200608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8C0132C-1D3B-4B4C-A5EE-3B7970A6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20" y="2219030"/>
            <a:ext cx="4657810" cy="2912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75F91E9-0CFB-42A8-A2C7-473EFEC8C22E}"/>
              </a:ext>
            </a:extLst>
          </p:cNvPr>
          <p:cNvSpPr/>
          <p:nvPr/>
        </p:nvSpPr>
        <p:spPr>
          <a:xfrm>
            <a:off x="7099698" y="2135701"/>
            <a:ext cx="1431074" cy="5811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9CC710-30D5-4AB2-9AF6-0121ED50D936}"/>
              </a:ext>
            </a:extLst>
          </p:cNvPr>
          <p:cNvSpPr txBox="1"/>
          <p:nvPr/>
        </p:nvSpPr>
        <p:spPr>
          <a:xfrm>
            <a:off x="7958114" y="1703565"/>
            <a:ext cx="320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 개인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1009169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EF84572-3FE3-4393-9AF9-FC827DC5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3" y="2618862"/>
            <a:ext cx="4811410" cy="2361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88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39127" y="1683672"/>
            <a:ext cx="549919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‘VCS’ → ‘Get from Version Control’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3D2AE-FB3D-4394-991A-D6A3F9F30A0D}"/>
              </a:ext>
            </a:extLst>
          </p:cNvPr>
          <p:cNvSpPr txBox="1"/>
          <p:nvPr/>
        </p:nvSpPr>
        <p:spPr>
          <a:xfrm>
            <a:off x="1872069" y="5922965"/>
            <a:ext cx="307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Organization(Main Repository)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E1FF83-C256-47D6-B9D1-7D0C94393FDF}"/>
              </a:ext>
            </a:extLst>
          </p:cNvPr>
          <p:cNvSpPr/>
          <p:nvPr/>
        </p:nvSpPr>
        <p:spPr>
          <a:xfrm>
            <a:off x="3284374" y="2489960"/>
            <a:ext cx="50385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E21324-5E0E-4EE1-8AED-69A6FF161D5C}"/>
              </a:ext>
            </a:extLst>
          </p:cNvPr>
          <p:cNvCxnSpPr>
            <a:cxnSpLocks/>
          </p:cNvCxnSpPr>
          <p:nvPr/>
        </p:nvCxnSpPr>
        <p:spPr>
          <a:xfrm>
            <a:off x="643811" y="2278648"/>
            <a:ext cx="57849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41E711-7A5D-4F89-9DD9-934A85E5F54F}"/>
              </a:ext>
            </a:extLst>
          </p:cNvPr>
          <p:cNvCxnSpPr/>
          <p:nvPr/>
        </p:nvCxnSpPr>
        <p:spPr>
          <a:xfrm>
            <a:off x="942391" y="2278648"/>
            <a:ext cx="0" cy="51664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96CF18-A632-45EC-9213-9FB46095511C}"/>
              </a:ext>
            </a:extLst>
          </p:cNvPr>
          <p:cNvCxnSpPr>
            <a:cxnSpLocks/>
          </p:cNvCxnSpPr>
          <p:nvPr/>
        </p:nvCxnSpPr>
        <p:spPr>
          <a:xfrm>
            <a:off x="933060" y="2795289"/>
            <a:ext cx="2376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DBA7-037B-4A88-8CA7-7DBA868F4ABA}"/>
              </a:ext>
            </a:extLst>
          </p:cNvPr>
          <p:cNvSpPr/>
          <p:nvPr/>
        </p:nvSpPr>
        <p:spPr>
          <a:xfrm>
            <a:off x="3396343" y="3560395"/>
            <a:ext cx="1987420" cy="265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B0E7AA-AC2B-47FB-AA01-E916F174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722" y="1034402"/>
            <a:ext cx="4734841" cy="3545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18A31D-117A-4103-9B46-FD21A9FA360C}"/>
              </a:ext>
            </a:extLst>
          </p:cNvPr>
          <p:cNvSpPr txBox="1"/>
          <p:nvPr/>
        </p:nvSpPr>
        <p:spPr>
          <a:xfrm>
            <a:off x="7238441" y="4642411"/>
            <a:ext cx="4323182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URL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입력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로그인하여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A3E980-66EB-40A6-AEDA-D063C2170A7F}"/>
              </a:ext>
            </a:extLst>
          </p:cNvPr>
          <p:cNvSpPr txBox="1"/>
          <p:nvPr/>
        </p:nvSpPr>
        <p:spPr>
          <a:xfrm>
            <a:off x="6221404" y="5180947"/>
            <a:ext cx="82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clone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FFF684-963F-4464-B978-3D0C774B1D6C}"/>
              </a:ext>
            </a:extLst>
          </p:cNvPr>
          <p:cNvCxnSpPr/>
          <p:nvPr/>
        </p:nvCxnSpPr>
        <p:spPr>
          <a:xfrm>
            <a:off x="7045605" y="5039042"/>
            <a:ext cx="1928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B46B953-BA39-42A2-9ACD-D37ACACF688B}"/>
              </a:ext>
            </a:extLst>
          </p:cNvPr>
          <p:cNvCxnSpPr/>
          <p:nvPr/>
        </p:nvCxnSpPr>
        <p:spPr>
          <a:xfrm>
            <a:off x="7045605" y="5039042"/>
            <a:ext cx="0" cy="65314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32FE0D5-BA46-4629-AF46-62C9E55D73FA}"/>
              </a:ext>
            </a:extLst>
          </p:cNvPr>
          <p:cNvCxnSpPr/>
          <p:nvPr/>
        </p:nvCxnSpPr>
        <p:spPr>
          <a:xfrm>
            <a:off x="7045605" y="5692185"/>
            <a:ext cx="1928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19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89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39127" y="1683672"/>
            <a:ext cx="4444839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(PE2_Project)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3D2AE-FB3D-4394-991A-D6A3F9F30A0D}"/>
              </a:ext>
            </a:extLst>
          </p:cNvPr>
          <p:cNvSpPr txBox="1"/>
          <p:nvPr/>
        </p:nvSpPr>
        <p:spPr>
          <a:xfrm>
            <a:off x="8539705" y="5371754"/>
            <a:ext cx="1317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New Window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58206B-D609-47D9-86CD-8C1A9718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91" y="1353887"/>
            <a:ext cx="5012649" cy="3955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B8B950C-022A-453D-B7DE-090A4B24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70" y="2515762"/>
            <a:ext cx="5685330" cy="1958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239126" y="4549285"/>
            <a:ext cx="5159041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경로로 잘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되었는지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가상 환경 설정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참고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83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5" y="378079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그래프 그리기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C9248-3FDB-4E05-8314-514EBA7D6234}"/>
              </a:ext>
            </a:extLst>
          </p:cNvPr>
          <p:cNvSpPr txBox="1"/>
          <p:nvPr/>
        </p:nvSpPr>
        <p:spPr>
          <a:xfrm>
            <a:off x="938691" y="2085299"/>
            <a:ext cx="10505613" cy="1764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n-ea"/>
              </a:rPr>
              <a:t>Plot() </a:t>
            </a:r>
            <a:r>
              <a:rPr lang="ko-KR" altLang="en-US" sz="2000" b="1" dirty="0">
                <a:latin typeface="+mn-ea"/>
              </a:rPr>
              <a:t>함수는 다양한 기능을 포함하고 있어서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임의의 개수의 인자를 받을 수 있습니다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예를 들어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위와 같이 입력하면 </a:t>
            </a:r>
            <a:r>
              <a:rPr lang="en-US" altLang="ko-KR" sz="2000" b="1" dirty="0">
                <a:latin typeface="+mn-ea"/>
              </a:rPr>
              <a:t>x-y </a:t>
            </a:r>
            <a:r>
              <a:rPr lang="ko-KR" altLang="en-US" sz="2000" b="1" dirty="0">
                <a:latin typeface="+mn-ea"/>
              </a:rPr>
              <a:t>값을 그래프로 나타낼 수 있습니다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7681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90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39127" y="1683672"/>
            <a:ext cx="9160905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 Remote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개인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등록한다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1410107" y="5527326"/>
            <a:ext cx="3677984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‘Git’ → ‘Manage Remotes..’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86E4DD-F48A-4397-8AB9-1FCFFFE1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0" y="2515688"/>
            <a:ext cx="3971311" cy="3077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3E4DD6-6514-423F-947D-5FE959D07B9C}"/>
              </a:ext>
            </a:extLst>
          </p:cNvPr>
          <p:cNvSpPr/>
          <p:nvPr/>
        </p:nvSpPr>
        <p:spPr>
          <a:xfrm>
            <a:off x="3445536" y="5053399"/>
            <a:ext cx="1332000" cy="1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55AAFA2-408A-4762-BAFB-364F2011C031}"/>
              </a:ext>
            </a:extLst>
          </p:cNvPr>
          <p:cNvSpPr/>
          <p:nvPr/>
        </p:nvSpPr>
        <p:spPr>
          <a:xfrm>
            <a:off x="3309541" y="2387963"/>
            <a:ext cx="50385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D237960-FBD0-456A-B7F2-5A42991293E5}"/>
              </a:ext>
            </a:extLst>
          </p:cNvPr>
          <p:cNvCxnSpPr>
            <a:stCxn id="16" idx="4"/>
            <a:endCxn id="14" idx="0"/>
          </p:cNvCxnSpPr>
          <p:nvPr/>
        </p:nvCxnSpPr>
        <p:spPr>
          <a:xfrm>
            <a:off x="3561468" y="2894709"/>
            <a:ext cx="540000" cy="21586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0F5C37E-A6AD-4D4B-A49D-6CCD5571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973" y="2664883"/>
            <a:ext cx="5548800" cy="2036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2FDDA1-4E0C-427A-B0D5-DF7F4ACFEF42}"/>
              </a:ext>
            </a:extLst>
          </p:cNvPr>
          <p:cNvSpPr/>
          <p:nvPr/>
        </p:nvSpPr>
        <p:spPr>
          <a:xfrm>
            <a:off x="5673979" y="3431046"/>
            <a:ext cx="5548800" cy="252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5E8E5-8D01-444B-A993-529F84C932FC}"/>
              </a:ext>
            </a:extLst>
          </p:cNvPr>
          <p:cNvSpPr txBox="1"/>
          <p:nvPr/>
        </p:nvSpPr>
        <p:spPr>
          <a:xfrm>
            <a:off x="5568220" y="4794877"/>
            <a:ext cx="5873117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URL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추가로 입력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04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91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39128" y="1683672"/>
            <a:ext cx="2680536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‘Git’ → ‘Pull...’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371557" y="4237905"/>
            <a:ext cx="5159041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‘Origin’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team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바꿔준다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‘Fetch’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로컬 최신화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(‘Git’ → ‘Fetch’)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195615-4BD4-43FC-A46D-C7C512077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57" y="2518495"/>
            <a:ext cx="5353797" cy="1343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185CA-D146-4B86-B29D-FD22AE649D54}"/>
              </a:ext>
            </a:extLst>
          </p:cNvPr>
          <p:cNvSpPr/>
          <p:nvPr/>
        </p:nvSpPr>
        <p:spPr>
          <a:xfrm>
            <a:off x="1547312" y="3014393"/>
            <a:ext cx="1027446" cy="252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C6DE9-26F5-429C-93A2-B64AE4D8E237}"/>
              </a:ext>
            </a:extLst>
          </p:cNvPr>
          <p:cNvSpPr txBox="1"/>
          <p:nvPr/>
        </p:nvSpPr>
        <p:spPr>
          <a:xfrm>
            <a:off x="6253904" y="3930128"/>
            <a:ext cx="5353797" cy="1856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에러를 수정할 경우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(‘Git’ → ‘Branches...’)</a:t>
            </a: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최신화된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새로운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Branch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만들어 작업한다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2D8DEA-67A2-44FD-A31C-234DEE29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904" y="751160"/>
            <a:ext cx="4906060" cy="3115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496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92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239128" y="1683672"/>
            <a:ext cx="2680536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‘Git’ → ‘Commit...’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5683933" y="1930658"/>
            <a:ext cx="6424683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Message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수정사항을 기록한 후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Commit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e-mail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3492B6-5B93-404F-9347-8420BBACD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9" y="2417275"/>
            <a:ext cx="3292475" cy="3214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185CA-D146-4B86-B29D-FD22AE649D54}"/>
              </a:ext>
            </a:extLst>
          </p:cNvPr>
          <p:cNvSpPr/>
          <p:nvPr/>
        </p:nvSpPr>
        <p:spPr>
          <a:xfrm>
            <a:off x="350629" y="2761771"/>
            <a:ext cx="3312000" cy="504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C6D4F95-0338-4944-9C51-B0BE3FE2042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662629" y="3013771"/>
            <a:ext cx="652697" cy="3149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26D38F-682C-4AD8-AF58-BADAC046E18B}"/>
              </a:ext>
            </a:extLst>
          </p:cNvPr>
          <p:cNvSpPr/>
          <p:nvPr/>
        </p:nvSpPr>
        <p:spPr>
          <a:xfrm>
            <a:off x="350629" y="4410372"/>
            <a:ext cx="3312000" cy="12212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F95434-D343-47C1-A272-AB7BB972748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662629" y="5020989"/>
            <a:ext cx="86926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4E5B24-89E0-47F8-84BF-9048394C0CF1}"/>
              </a:ext>
            </a:extLst>
          </p:cNvPr>
          <p:cNvSpPr txBox="1"/>
          <p:nvPr/>
        </p:nvSpPr>
        <p:spPr>
          <a:xfrm>
            <a:off x="4320355" y="3320716"/>
            <a:ext cx="1599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수정된 파일 목록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5DB88-483B-41E0-B519-AEC211AAD6E4}"/>
              </a:ext>
            </a:extLst>
          </p:cNvPr>
          <p:cNvSpPr txBox="1"/>
          <p:nvPr/>
        </p:nvSpPr>
        <p:spPr>
          <a:xfrm>
            <a:off x="4531895" y="4867099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메시지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C8BB75-AE61-4AFD-9C46-36A1075BC82A}"/>
              </a:ext>
            </a:extLst>
          </p:cNvPr>
          <p:cNvSpPr txBox="1"/>
          <p:nvPr/>
        </p:nvSpPr>
        <p:spPr>
          <a:xfrm>
            <a:off x="7435516" y="3502081"/>
            <a:ext cx="275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로컬에서의 작업 완료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6724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F42813-6322-443A-A6F8-0E7993C8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63" y="1646191"/>
            <a:ext cx="6260348" cy="4103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93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4543" y="1895052"/>
            <a:ext cx="2680536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‘Git’ → ‘Push...’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138845" y="2588716"/>
            <a:ext cx="4465239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‘team’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Push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 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Triangle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Workflow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성립되지 않음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D6DE8C-EB2D-4388-9558-7D206C965246}"/>
              </a:ext>
            </a:extLst>
          </p:cNvPr>
          <p:cNvSpPr/>
          <p:nvPr/>
        </p:nvSpPr>
        <p:spPr>
          <a:xfrm>
            <a:off x="5338010" y="1796067"/>
            <a:ext cx="50385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3B476-6D84-45B8-A5E7-8368D3728ADA}"/>
              </a:ext>
            </a:extLst>
          </p:cNvPr>
          <p:cNvSpPr txBox="1"/>
          <p:nvPr/>
        </p:nvSpPr>
        <p:spPr>
          <a:xfrm>
            <a:off x="5410200" y="2452450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‘origin’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Push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E4CB65-642A-4B24-A7B8-7E272E6B0D68}"/>
              </a:ext>
            </a:extLst>
          </p:cNvPr>
          <p:cNvSpPr/>
          <p:nvPr/>
        </p:nvSpPr>
        <p:spPr>
          <a:xfrm>
            <a:off x="8080137" y="4232221"/>
            <a:ext cx="3130174" cy="9795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61488D-CA50-4724-8E21-E8FD9AB3B4F7}"/>
              </a:ext>
            </a:extLst>
          </p:cNvPr>
          <p:cNvSpPr txBox="1"/>
          <p:nvPr/>
        </p:nvSpPr>
        <p:spPr>
          <a:xfrm>
            <a:off x="7984958" y="386227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메시지와 변경 내역</a:t>
            </a:r>
          </a:p>
        </p:txBody>
      </p:sp>
    </p:spTree>
    <p:extLst>
      <p:ext uri="{BB962C8B-B14F-4D97-AF65-F5344CB8AC3E}">
        <p14:creationId xmlns:p14="http://schemas.microsoft.com/office/powerpoint/2010/main" val="33256239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94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601821" y="4655305"/>
            <a:ext cx="9023442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사항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수정한 사람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 시간 등에 대해 기록되어 있다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 만든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branch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Merge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.(‘Git’ → ‘Merge...’)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3B476-6D84-45B8-A5E7-8368D3728ADA}"/>
              </a:ext>
            </a:extLst>
          </p:cNvPr>
          <p:cNvSpPr txBox="1"/>
          <p:nvPr/>
        </p:nvSpPr>
        <p:spPr>
          <a:xfrm>
            <a:off x="5410200" y="2452450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‘origin’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Push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61488D-CA50-4724-8E21-E8FD9AB3B4F7}"/>
              </a:ext>
            </a:extLst>
          </p:cNvPr>
          <p:cNvSpPr txBox="1"/>
          <p:nvPr/>
        </p:nvSpPr>
        <p:spPr>
          <a:xfrm>
            <a:off x="7984958" y="386227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메시지와 변경 내역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B94A86-3783-40B8-921F-1821F9BA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28" y="1352965"/>
            <a:ext cx="5638483" cy="3242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321C25-2187-4F43-BF21-4F3A9746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" y="3214945"/>
            <a:ext cx="5344159" cy="698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127000"/>
          </a:effec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4D6DE8C-EB2D-4388-9558-7D206C965246}"/>
              </a:ext>
            </a:extLst>
          </p:cNvPr>
          <p:cNvSpPr/>
          <p:nvPr/>
        </p:nvSpPr>
        <p:spPr>
          <a:xfrm>
            <a:off x="768573" y="3519906"/>
            <a:ext cx="132347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E4CB65-642A-4B24-A7B8-7E272E6B0D68}"/>
              </a:ext>
            </a:extLst>
          </p:cNvPr>
          <p:cNvSpPr/>
          <p:nvPr/>
        </p:nvSpPr>
        <p:spPr>
          <a:xfrm>
            <a:off x="5865128" y="3887735"/>
            <a:ext cx="5638483" cy="7329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3C8B1F-22E4-416F-9250-D87E331D6171}"/>
              </a:ext>
            </a:extLst>
          </p:cNvPr>
          <p:cNvSpPr txBox="1"/>
          <p:nvPr/>
        </p:nvSpPr>
        <p:spPr>
          <a:xfrm>
            <a:off x="499894" y="1688490"/>
            <a:ext cx="5042653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잘 되었는지 확인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717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95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E5B49-7D86-4925-91ED-4CE7D7331141}"/>
              </a:ext>
            </a:extLst>
          </p:cNvPr>
          <p:cNvSpPr txBox="1"/>
          <p:nvPr/>
        </p:nvSpPr>
        <p:spPr>
          <a:xfrm>
            <a:off x="494542" y="1729556"/>
            <a:ext cx="6483774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3B476-6D84-45B8-A5E7-8368D3728ADA}"/>
              </a:ext>
            </a:extLst>
          </p:cNvPr>
          <p:cNvSpPr txBox="1"/>
          <p:nvPr/>
        </p:nvSpPr>
        <p:spPr>
          <a:xfrm>
            <a:off x="5410200" y="2452450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‘origin’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Push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61488D-CA50-4724-8E21-E8FD9AB3B4F7}"/>
              </a:ext>
            </a:extLst>
          </p:cNvPr>
          <p:cNvSpPr txBox="1"/>
          <p:nvPr/>
        </p:nvSpPr>
        <p:spPr>
          <a:xfrm>
            <a:off x="7984958" y="386227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메시지와 변경 내역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A19968-0F72-4967-AED2-F70C7B03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" y="2513539"/>
            <a:ext cx="5645438" cy="796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4D6DE8C-EB2D-4388-9558-7D206C965246}"/>
              </a:ext>
            </a:extLst>
          </p:cNvPr>
          <p:cNvSpPr/>
          <p:nvPr/>
        </p:nvSpPr>
        <p:spPr>
          <a:xfrm>
            <a:off x="1017225" y="2890142"/>
            <a:ext cx="132347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1D2A5D-C93A-49CF-B99C-574A189C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295" y="891281"/>
            <a:ext cx="4906326" cy="5237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601821" y="3288720"/>
            <a:ext cx="5747836" cy="2779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‘Pull Request’ → ‘New Pull Request’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‘base repository’,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‘base branch’, ‘compare branch’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‘head repository’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→ ‘Create Pull Request’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9B31ED0-555A-45EF-A5AA-0A3CAA6D34A8}"/>
              </a:ext>
            </a:extLst>
          </p:cNvPr>
          <p:cNvSpPr/>
          <p:nvPr/>
        </p:nvSpPr>
        <p:spPr>
          <a:xfrm>
            <a:off x="6349657" y="2687910"/>
            <a:ext cx="413240" cy="45560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14101EB-6F36-4D6C-8FC3-ED7E9820E219}"/>
              </a:ext>
            </a:extLst>
          </p:cNvPr>
          <p:cNvSpPr/>
          <p:nvPr/>
        </p:nvSpPr>
        <p:spPr>
          <a:xfrm>
            <a:off x="6905052" y="1588410"/>
            <a:ext cx="4826811" cy="7329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79E99B8-7B04-44FF-93B7-63A33149F006}"/>
              </a:ext>
            </a:extLst>
          </p:cNvPr>
          <p:cNvCxnSpPr>
            <a:cxnSpLocks/>
          </p:cNvCxnSpPr>
          <p:nvPr/>
        </p:nvCxnSpPr>
        <p:spPr>
          <a:xfrm>
            <a:off x="9790714" y="2325640"/>
            <a:ext cx="652697" cy="3149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A548EDF-E122-442A-ACB3-8C1A0C12BEE4}"/>
              </a:ext>
            </a:extLst>
          </p:cNvPr>
          <p:cNvSpPr/>
          <p:nvPr/>
        </p:nvSpPr>
        <p:spPr>
          <a:xfrm>
            <a:off x="10393901" y="2488984"/>
            <a:ext cx="1323474" cy="5067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1330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96</a:t>
            </a:fld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78079"/>
            <a:ext cx="8900138" cy="1302056"/>
            <a:chOff x="499894" y="378079"/>
            <a:chExt cx="8900138" cy="13020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4" y="1027639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in</a:t>
              </a:r>
              <a:r>
                <a: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Pycharm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B7CAE-3101-4314-864B-4DD0D82129F2}"/>
              </a:ext>
            </a:extLst>
          </p:cNvPr>
          <p:cNvSpPr txBox="1"/>
          <p:nvPr/>
        </p:nvSpPr>
        <p:spPr>
          <a:xfrm>
            <a:off x="326400" y="5570015"/>
            <a:ext cx="4828432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수정한 사항에 대한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Review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작성한다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3B476-6D84-45B8-A5E7-8368D3728ADA}"/>
              </a:ext>
            </a:extLst>
          </p:cNvPr>
          <p:cNvSpPr txBox="1"/>
          <p:nvPr/>
        </p:nvSpPr>
        <p:spPr>
          <a:xfrm>
            <a:off x="5410200" y="2452450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‘origin’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Push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61488D-CA50-4724-8E21-E8FD9AB3B4F7}"/>
              </a:ext>
            </a:extLst>
          </p:cNvPr>
          <p:cNvSpPr txBox="1"/>
          <p:nvPr/>
        </p:nvSpPr>
        <p:spPr>
          <a:xfrm>
            <a:off x="2487832" y="464005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메시지와 변경 내역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3C8B1F-22E4-416F-9250-D87E331D6171}"/>
              </a:ext>
            </a:extLst>
          </p:cNvPr>
          <p:cNvSpPr txBox="1"/>
          <p:nvPr/>
        </p:nvSpPr>
        <p:spPr>
          <a:xfrm>
            <a:off x="499894" y="1688490"/>
            <a:ext cx="5042653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Create Pull Request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CC3D17-73F7-4931-8B62-ED00D771D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4" y="2423656"/>
            <a:ext cx="5042653" cy="3194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E4CB65-642A-4B24-A7B8-7E272E6B0D68}"/>
              </a:ext>
            </a:extLst>
          </p:cNvPr>
          <p:cNvSpPr/>
          <p:nvPr/>
        </p:nvSpPr>
        <p:spPr>
          <a:xfrm>
            <a:off x="522700" y="3336836"/>
            <a:ext cx="5019847" cy="22816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1B93BA-DD39-4F34-A2D9-35F1569C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02" y="1419556"/>
            <a:ext cx="5119604" cy="521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2F9647C0-51CA-4ED0-A86D-72E709480497}"/>
              </a:ext>
            </a:extLst>
          </p:cNvPr>
          <p:cNvSpPr/>
          <p:nvPr/>
        </p:nvSpPr>
        <p:spPr>
          <a:xfrm>
            <a:off x="7725554" y="1618999"/>
            <a:ext cx="743396" cy="36512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46E2487-9A1A-4D4F-86BA-586784F482B9}"/>
              </a:ext>
            </a:extLst>
          </p:cNvPr>
          <p:cNvSpPr/>
          <p:nvPr/>
        </p:nvSpPr>
        <p:spPr>
          <a:xfrm>
            <a:off x="5785357" y="2378535"/>
            <a:ext cx="413240" cy="45560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362534-91D1-4F0F-B4E2-313FF8C97851}"/>
              </a:ext>
            </a:extLst>
          </p:cNvPr>
          <p:cNvSpPr txBox="1"/>
          <p:nvPr/>
        </p:nvSpPr>
        <p:spPr>
          <a:xfrm>
            <a:off x="6385550" y="1941929"/>
            <a:ext cx="5119603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team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Pull Request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CBC76-42C0-4E61-B070-E986E7D83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07" y="2802806"/>
            <a:ext cx="5481748" cy="1595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06CF73-C336-4122-AF7E-F636796AF42C}"/>
              </a:ext>
            </a:extLst>
          </p:cNvPr>
          <p:cNvSpPr txBox="1"/>
          <p:nvPr/>
        </p:nvSpPr>
        <p:spPr>
          <a:xfrm>
            <a:off x="6096000" y="4458797"/>
            <a:ext cx="5119603" cy="124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팀원들과 수정 내용을 확인한 후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‘Merge pull request’ </a:t>
            </a:r>
          </a:p>
        </p:txBody>
      </p:sp>
    </p:spTree>
    <p:extLst>
      <p:ext uri="{BB962C8B-B14F-4D97-AF65-F5344CB8AC3E}">
        <p14:creationId xmlns:p14="http://schemas.microsoft.com/office/powerpoint/2010/main" val="3479923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97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주의사항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1255488" y="2349410"/>
            <a:ext cx="9681025" cy="3267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충동 확률을 낮추려면 무조건 작업 시작 전 </a:t>
            </a:r>
            <a:endParaRPr lang="en-US" altLang="ko-KR" sz="3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“stash and pull</a:t>
            </a:r>
            <a:r>
              <a:rPr lang="en-US" altLang="ko-KR" sz="3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first !!</a:t>
            </a:r>
            <a:endParaRPr lang="en-US" altLang="ko-KR" sz="3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작업을 빠르게 하려면 </a:t>
            </a: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 push</a:t>
            </a: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자주 </a:t>
            </a:r>
            <a:r>
              <a:rPr lang="en-US" altLang="ko-KR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1967328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EEB3-CCF3-4DAA-853F-B79880DB8A7B}"/>
              </a:ext>
            </a:extLst>
          </p:cNvPr>
          <p:cNvSpPr/>
          <p:nvPr/>
        </p:nvSpPr>
        <p:spPr>
          <a:xfrm>
            <a:off x="0" y="0"/>
            <a:ext cx="12293600" cy="6927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DD2B-5668-4A9A-BCC3-C25A4A576B1B}"/>
              </a:ext>
            </a:extLst>
          </p:cNvPr>
          <p:cNvSpPr txBox="1">
            <a:spLocks/>
          </p:cNvSpPr>
          <p:nvPr/>
        </p:nvSpPr>
        <p:spPr>
          <a:xfrm>
            <a:off x="2079927" y="1901612"/>
            <a:ext cx="8133745" cy="1859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dirty="0" err="1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6600" dirty="0">
                <a:solidFill>
                  <a:srgbClr val="FFC000"/>
                </a:solidFill>
                <a:effectLst>
                  <a:reflection blurRad="6350" stA="18000" endPos="45500" dir="5400000" sy="-100000" algn="bl" rotWithShape="0"/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reflection blurRad="6350" stA="18000" endPos="45500" dir="5400000" sy="-100000" algn="bl" rotWithShape="0"/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B13731-A630-4025-8FB6-ACC19660E958}"/>
              </a:ext>
            </a:extLst>
          </p:cNvPr>
          <p:cNvGrpSpPr/>
          <p:nvPr/>
        </p:nvGrpSpPr>
        <p:grpSpPr>
          <a:xfrm>
            <a:off x="0" y="2340665"/>
            <a:ext cx="12192001" cy="2176669"/>
            <a:chOff x="0" y="2340665"/>
            <a:chExt cx="12192001" cy="21766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938A92C-D65B-4746-8EAC-92EB240F389F}"/>
                </a:ext>
              </a:extLst>
            </p:cNvPr>
            <p:cNvSpPr/>
            <p:nvPr/>
          </p:nvSpPr>
          <p:spPr>
            <a:xfrm rot="16200000">
              <a:off x="11035750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694D394-2221-4B6B-9A8B-56669EAFD916}"/>
                </a:ext>
              </a:extLst>
            </p:cNvPr>
            <p:cNvSpPr/>
            <p:nvPr/>
          </p:nvSpPr>
          <p:spPr>
            <a:xfrm rot="5400000" flipH="1">
              <a:off x="-1020418" y="3361083"/>
              <a:ext cx="2176669" cy="13583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A432D-7D60-4CDB-9F55-DA2C300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fld id="{F7354363-73BC-4E1F-8457-095984DF9CBB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972A9BBD-69F2-4970-9756-AE1DA435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데이터처리 프로그래밍 교육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김영현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Wingdings" panose="05000000000000000000" pitchFamily="2" charset="2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6FE7F-ADAA-446B-B20B-BA6DF5E5CF00}"/>
              </a:ext>
            </a:extLst>
          </p:cNvPr>
          <p:cNvSpPr txBox="1"/>
          <p:nvPr/>
        </p:nvSpPr>
        <p:spPr>
          <a:xfrm>
            <a:off x="5360279" y="2053655"/>
            <a:ext cx="614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8000" endPos="4550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Class 6 - 2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939E6-E562-40F3-8C51-238BBD2FD99E}"/>
              </a:ext>
            </a:extLst>
          </p:cNvPr>
          <p:cNvSpPr txBox="1"/>
          <p:nvPr/>
        </p:nvSpPr>
        <p:spPr>
          <a:xfrm>
            <a:off x="4832205" y="3994114"/>
            <a:ext cx="2629188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endPos="27000" dist="29997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endPos="27000" dist="29997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 이용</a:t>
            </a:r>
          </a:p>
        </p:txBody>
      </p:sp>
    </p:spTree>
    <p:extLst>
      <p:ext uri="{BB962C8B-B14F-4D97-AF65-F5344CB8AC3E}">
        <p14:creationId xmlns:p14="http://schemas.microsoft.com/office/powerpoint/2010/main" val="3338071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082593-7258-42ED-BA36-5A0EEC3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fld id="{F7354363-73BC-4E1F-8457-095984DF9CBB}" type="slidenum">
              <a:rPr lang="ko-KR" altLang="en-US" smtClean="0"/>
              <a:pPr/>
              <a:t>99</a:t>
            </a:fld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9E9A1-D48B-423B-9BE8-D57D35B3CDD0}"/>
              </a:ext>
            </a:extLst>
          </p:cNvPr>
          <p:cNvGrpSpPr/>
          <p:nvPr/>
        </p:nvGrpSpPr>
        <p:grpSpPr>
          <a:xfrm>
            <a:off x="499894" y="364998"/>
            <a:ext cx="8900138" cy="1457843"/>
            <a:chOff x="499895" y="378079"/>
            <a:chExt cx="8900138" cy="14578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359FA-5ECF-4569-8BD6-6A9BF1606FB8}"/>
                </a:ext>
              </a:extLst>
            </p:cNvPr>
            <p:cNvSpPr/>
            <p:nvPr/>
          </p:nvSpPr>
          <p:spPr>
            <a:xfrm>
              <a:off x="499895" y="378079"/>
              <a:ext cx="1964595" cy="4242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실습내용 소개</a:t>
              </a: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46A08DF1-769F-4507-9242-DE6DEC99DB60}"/>
                </a:ext>
              </a:extLst>
            </p:cNvPr>
            <p:cNvSpPr txBox="1">
              <a:spLocks/>
            </p:cNvSpPr>
            <p:nvPr/>
          </p:nvSpPr>
          <p:spPr>
            <a:xfrm>
              <a:off x="499895" y="1183426"/>
              <a:ext cx="8900138" cy="6524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84628B9-DB1C-421A-A51C-CF76054D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데이터처리 프로그래밍 교육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김영현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E3EE1F-92C4-445E-A207-905A271EABC9}"/>
              </a:ext>
            </a:extLst>
          </p:cNvPr>
          <p:cNvSpPr/>
          <p:nvPr/>
        </p:nvSpPr>
        <p:spPr>
          <a:xfrm>
            <a:off x="11020097" y="-570029"/>
            <a:ext cx="424207" cy="424207"/>
          </a:xfrm>
          <a:prstGeom prst="ellipse">
            <a:avLst/>
          </a:prstGeom>
          <a:solidFill>
            <a:srgbClr val="EE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D5EC24-4A68-43AD-80E9-44AE84B2D21F}"/>
              </a:ext>
            </a:extLst>
          </p:cNvPr>
          <p:cNvSpPr txBox="1">
            <a:spLocks/>
          </p:cNvSpPr>
          <p:nvPr/>
        </p:nvSpPr>
        <p:spPr>
          <a:xfrm>
            <a:off x="499894" y="1027639"/>
            <a:ext cx="4051786" cy="652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F837A-B93D-40E2-A6DD-6C0B1DF69895}"/>
              </a:ext>
            </a:extLst>
          </p:cNvPr>
          <p:cNvSpPr txBox="1"/>
          <p:nvPr/>
        </p:nvSpPr>
        <p:spPr>
          <a:xfrm>
            <a:off x="7054684" y="2130520"/>
            <a:ext cx="2345348" cy="73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Git clone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A66096-35E7-46F2-AA99-1935D1C70FFF}"/>
              </a:ext>
            </a:extLst>
          </p:cNvPr>
          <p:cNvSpPr/>
          <p:nvPr/>
        </p:nvSpPr>
        <p:spPr>
          <a:xfrm>
            <a:off x="2464490" y="2511807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(Team)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B277673-E934-4946-B636-F562403836A0}"/>
              </a:ext>
            </a:extLst>
          </p:cNvPr>
          <p:cNvSpPr/>
          <p:nvPr/>
        </p:nvSpPr>
        <p:spPr>
          <a:xfrm>
            <a:off x="2464489" y="4715175"/>
            <a:ext cx="2065422" cy="10951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Local</a:t>
            </a:r>
            <a:endParaRPr lang="ko-KR" altLang="en-US" sz="1600" dirty="0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9E2D356B-1E37-4C1B-8AA9-7ECEE64860AE}"/>
              </a:ext>
            </a:extLst>
          </p:cNvPr>
          <p:cNvSpPr/>
          <p:nvPr/>
        </p:nvSpPr>
        <p:spPr>
          <a:xfrm rot="5400000">
            <a:off x="3048021" y="3940808"/>
            <a:ext cx="898358" cy="256674"/>
          </a:xfrm>
          <a:prstGeom prst="leftRightArrow">
            <a:avLst/>
          </a:prstGeom>
          <a:gradFill flip="none" rotWithShape="1">
            <a:gsLst>
              <a:gs pos="100000">
                <a:schemeClr val="accent1">
                  <a:lumMod val="10000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A09F0-7576-461A-BF2E-99AD77A099E4}"/>
              </a:ext>
            </a:extLst>
          </p:cNvPr>
          <p:cNvSpPr txBox="1"/>
          <p:nvPr/>
        </p:nvSpPr>
        <p:spPr>
          <a:xfrm>
            <a:off x="2717153" y="3988113"/>
            <a:ext cx="13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Clone 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D2759-EFA5-4312-B65C-EFB4EA0B8B1F}"/>
              </a:ext>
            </a:extLst>
          </p:cNvPr>
          <p:cNvSpPr txBox="1"/>
          <p:nvPr/>
        </p:nvSpPr>
        <p:spPr>
          <a:xfrm>
            <a:off x="5820268" y="3354490"/>
            <a:ext cx="4666264" cy="1470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있는 원격저장소를 나의 컴퓨터로 불러오는 작업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69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AC13A3B11F6D24F9069593C0A003E2E" ma:contentTypeVersion="12" ma:contentTypeDescription="새 문서를 만듭니다." ma:contentTypeScope="" ma:versionID="e6a125842bfa5226c9afbd3436adbf75">
  <xsd:schema xmlns:xsd="http://www.w3.org/2001/XMLSchema" xmlns:xs="http://www.w3.org/2001/XMLSchema" xmlns:p="http://schemas.microsoft.com/office/2006/metadata/properties" xmlns:ns2="e39518b3-bfd2-47e9-83fb-b6478c722930" xmlns:ns3="56c543bd-e303-4297-af1f-47c98eb0590f" targetNamespace="http://schemas.microsoft.com/office/2006/metadata/properties" ma:root="true" ma:fieldsID="c97d308f87ab24cd7c79dcc2270e3dc2" ns2:_="" ns3:_="">
    <xsd:import namespace="e39518b3-bfd2-47e9-83fb-b6478c722930"/>
    <xsd:import namespace="56c543bd-e303-4297-af1f-47c98eb059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518b3-bfd2-47e9-83fb-b6478c7229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c543bd-e303-4297-af1f-47c98eb0590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327888-026E-4CE7-8660-A01921E0A3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9518b3-bfd2-47e9-83fb-b6478c722930"/>
    <ds:schemaRef ds:uri="56c543bd-e303-4297-af1f-47c98eb059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3BA819-3F78-45DC-B243-2D5783E9C4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7AD162-6FA2-4540-852D-AF4F33746C5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39518b3-bfd2-47e9-83fb-b6478c722930"/>
    <ds:schemaRef ds:uri="http://purl.org/dc/elements/1.1/"/>
    <ds:schemaRef ds:uri="http://schemas.microsoft.com/office/2006/metadata/properties"/>
    <ds:schemaRef ds:uri="http://schemas.microsoft.com/office/2006/documentManagement/types"/>
    <ds:schemaRef ds:uri="56c543bd-e303-4297-af1f-47c98eb0590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12700</TotalTime>
  <Words>7580</Words>
  <Application>Microsoft Office PowerPoint</Application>
  <PresentationFormat>와이드스크린</PresentationFormat>
  <Paragraphs>1262</Paragraphs>
  <Slides>120</Slides>
  <Notes>10</Notes>
  <HiddenSlides>5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120</vt:i4>
      </vt:variant>
    </vt:vector>
  </HeadingPairs>
  <TitlesOfParts>
    <vt:vector size="140" baseType="lpstr">
      <vt:lpstr>나눔스퀘어 ExtraBold</vt:lpstr>
      <vt:lpstr>Calibri-Bold</vt:lpstr>
      <vt:lpstr>Calibri</vt:lpstr>
      <vt:lpstr>Sabon Next LT</vt:lpstr>
      <vt:lpstr>나눔스퀘어_ac Bold</vt:lpstr>
      <vt:lpstr>나눔스퀘어 Bold</vt:lpstr>
      <vt:lpstr>Wingdings</vt:lpstr>
      <vt:lpstr>맑은 고딕</vt:lpstr>
      <vt:lpstr>Consolas</vt:lpstr>
      <vt:lpstr>나눔손글씨 펜</vt:lpstr>
      <vt:lpstr>Arial</vt:lpstr>
      <vt:lpstr>나눔스퀘어라운드 ExtraBold</vt:lpstr>
      <vt:lpstr>Trebuchet MS</vt:lpstr>
      <vt:lpstr>MalgunGothic</vt:lpstr>
      <vt:lpstr>나눔스퀘어라운드 Bold</vt:lpstr>
      <vt:lpstr>D2Coding</vt:lpstr>
      <vt:lpstr>나눔스퀘어</vt:lpstr>
      <vt:lpstr>Office 테마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안성의</dc:creator>
  <cp:lastModifiedBy>KimKang Seok</cp:lastModifiedBy>
  <cp:revision>32</cp:revision>
  <dcterms:created xsi:type="dcterms:W3CDTF">2021-05-23T15:24:17Z</dcterms:created>
  <dcterms:modified xsi:type="dcterms:W3CDTF">2023-06-27T07:32:01Z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0x010100DAC13A3B11F6D24F9069593C0A003E2E</vt:lpwstr>
  </property>
</Properties>
</file>